
<file path=[Content_Types].xml><?xml version="1.0" encoding="utf-8"?>
<Types xmlns="http://schemas.openxmlformats.org/package/2006/content-types">
  <Default Extension="JPE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2" r:id="rId4"/>
  </p:sldMasterIdLst>
  <p:notesMasterIdLst>
    <p:notesMasterId r:id="rId80"/>
  </p:notesMasterIdLst>
  <p:handoutMasterIdLst>
    <p:handoutMasterId r:id="rId81"/>
  </p:handoutMasterIdLst>
  <p:sldIdLst>
    <p:sldId id="259" r:id="rId5"/>
    <p:sldId id="294" r:id="rId6"/>
    <p:sldId id="267" r:id="rId7"/>
    <p:sldId id="304" r:id="rId8"/>
    <p:sldId id="308" r:id="rId9"/>
    <p:sldId id="307" r:id="rId10"/>
    <p:sldId id="306" r:id="rId11"/>
    <p:sldId id="309" r:id="rId12"/>
    <p:sldId id="289" r:id="rId13"/>
    <p:sldId id="480" r:id="rId14"/>
    <p:sldId id="409" r:id="rId15"/>
    <p:sldId id="410" r:id="rId16"/>
    <p:sldId id="411" r:id="rId17"/>
    <p:sldId id="440" r:id="rId18"/>
    <p:sldId id="260" r:id="rId19"/>
    <p:sldId id="281" r:id="rId20"/>
    <p:sldId id="296" r:id="rId21"/>
    <p:sldId id="460" r:id="rId22"/>
    <p:sldId id="458" r:id="rId23"/>
    <p:sldId id="462" r:id="rId24"/>
    <p:sldId id="459" r:id="rId25"/>
    <p:sldId id="463" r:id="rId26"/>
    <p:sldId id="282" r:id="rId27"/>
    <p:sldId id="261" r:id="rId28"/>
    <p:sldId id="435" r:id="rId29"/>
    <p:sldId id="444" r:id="rId30"/>
    <p:sldId id="324" r:id="rId31"/>
    <p:sldId id="434" r:id="rId32"/>
    <p:sldId id="312" r:id="rId33"/>
    <p:sldId id="413" r:id="rId34"/>
    <p:sldId id="433" r:id="rId35"/>
    <p:sldId id="464" r:id="rId36"/>
    <p:sldId id="441" r:id="rId37"/>
    <p:sldId id="432" r:id="rId38"/>
    <p:sldId id="456" r:id="rId39"/>
    <p:sldId id="457" r:id="rId40"/>
    <p:sldId id="419" r:id="rId41"/>
    <p:sldId id="442" r:id="rId42"/>
    <p:sldId id="426" r:id="rId43"/>
    <p:sldId id="443" r:id="rId44"/>
    <p:sldId id="446" r:id="rId45"/>
    <p:sldId id="427" r:id="rId46"/>
    <p:sldId id="428" r:id="rId47"/>
    <p:sldId id="429" r:id="rId48"/>
    <p:sldId id="430" r:id="rId49"/>
    <p:sldId id="431" r:id="rId50"/>
    <p:sldId id="471" r:id="rId51"/>
    <p:sldId id="473" r:id="rId52"/>
    <p:sldId id="474" r:id="rId53"/>
    <p:sldId id="283" r:id="rId54"/>
    <p:sldId id="299" r:id="rId55"/>
    <p:sldId id="416" r:id="rId56"/>
    <p:sldId id="313" r:id="rId57"/>
    <p:sldId id="314" r:id="rId58"/>
    <p:sldId id="449" r:id="rId59"/>
    <p:sldId id="315" r:id="rId60"/>
    <p:sldId id="465" r:id="rId61"/>
    <p:sldId id="322" r:id="rId62"/>
    <p:sldId id="436" r:id="rId63"/>
    <p:sldId id="466" r:id="rId64"/>
    <p:sldId id="467" r:id="rId65"/>
    <p:sldId id="468" r:id="rId66"/>
    <p:sldId id="284" r:id="rId67"/>
    <p:sldId id="422" r:id="rId68"/>
    <p:sldId id="437" r:id="rId69"/>
    <p:sldId id="423" r:id="rId70"/>
    <p:sldId id="438" r:id="rId71"/>
    <p:sldId id="424" r:id="rId72"/>
    <p:sldId id="453" r:id="rId73"/>
    <p:sldId id="454" r:id="rId74"/>
    <p:sldId id="476" r:id="rId75"/>
    <p:sldId id="475" r:id="rId76"/>
    <p:sldId id="469" r:id="rId77"/>
    <p:sldId id="470" r:id="rId78"/>
    <p:sldId id="262" r:id="rId7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D7E5CA"/>
    <a:srgbClr val="666666"/>
    <a:srgbClr val="CBFDE0"/>
    <a:srgbClr val="99FF99"/>
    <a:srgbClr val="FFCC99"/>
    <a:srgbClr val="A40000"/>
    <a:srgbClr val="CC9900"/>
    <a:srgbClr val="FDF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5196" autoAdjust="0"/>
  </p:normalViewPr>
  <p:slideViewPr>
    <p:cSldViewPr snapToGrid="0">
      <p:cViewPr>
        <p:scale>
          <a:sx n="98" d="100"/>
          <a:sy n="98" d="100"/>
        </p:scale>
        <p:origin x="96" y="-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presProps" Target="presProps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 Black" pitchFamily="2" charset="0"/>
            </a:rPr>
            <a:t>PLAN/PROGRAMA:</a:t>
          </a:r>
          <a:endParaRPr lang="es-ES" sz="2000" b="1" noProof="0" dirty="0">
            <a:latin typeface="Montserrat Black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18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4BF8226E-AA83-4C62-826D-CF680267D420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MX" sz="2000" b="1" i="0" noProof="0" dirty="0">
              <a:latin typeface="Montserrat SemiBold" pitchFamily="2" charset="0"/>
            </a:rPr>
            <a:t>Programa de protección y conservación de Áreas Protegidas y de fuentes hídricas</a:t>
          </a:r>
          <a:endParaRPr lang="es-ES" sz="2000" b="1" noProof="0" dirty="0">
            <a:latin typeface="Montserrat Black" pitchFamily="2" charset="0"/>
          </a:endParaRPr>
        </a:p>
      </dgm:t>
    </dgm:pt>
    <dgm:pt modelId="{7D220D4F-1674-40F0-A227-6A2000E10414}" type="parTrans" cxnId="{390F868C-D03C-4762-BB22-2037A25720E5}">
      <dgm:prSet/>
      <dgm:spPr/>
      <dgm:t>
        <a:bodyPr/>
        <a:lstStyle/>
        <a:p>
          <a:endParaRPr lang="es-EC"/>
        </a:p>
      </dgm:t>
    </dgm:pt>
    <dgm:pt modelId="{E1679E84-44A5-411E-981C-0FD0F29D3343}" type="sibTrans" cxnId="{390F868C-D03C-4762-BB22-2037A25720E5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108377" custLinFactNeighborX="4283" custLinFactNeighborY="-97888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 custLinFactNeighborX="37489" custLinFactNeighborY="-29928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/>
      <dgm:spPr/>
    </dgm:pt>
    <dgm:pt modelId="{76E85FF6-3F6D-48DD-912E-CBE03AC935BD}" type="pres">
      <dgm:prSet presAssocID="{CB88D0C4-6C39-4629-9DEF-57288A3EBE4C}" presName="c12" presStyleLbl="node1" presStyleIdx="11" presStyleCnt="19"/>
      <dgm:spPr/>
    </dgm:pt>
    <dgm:pt modelId="{41DD54EF-18F7-4368-AA9B-48BAB0941F8B}" type="pres">
      <dgm:prSet presAssocID="{CB88D0C4-6C39-4629-9DEF-57288A3EBE4C}" presName="c13" presStyleLbl="node1" presStyleIdx="12" presStyleCnt="19" custLinFactNeighborX="-27756" custLinFactNeighborY="26495"/>
      <dgm:spPr/>
    </dgm:pt>
    <dgm:pt modelId="{AEF852AA-EBC1-44DD-82DF-D78657271634}" type="pres">
      <dgm:prSet presAssocID="{CB88D0C4-6C39-4629-9DEF-57288A3EBE4C}" presName="c14" presStyleLbl="node1" presStyleIdx="13" presStyleCnt="19" custLinFactNeighborX="-23070" custLinFactNeighborY="43257"/>
      <dgm:spPr/>
    </dgm:pt>
    <dgm:pt modelId="{DBF7F334-058A-403F-AEF1-6169383A6B6A}" type="pres">
      <dgm:prSet presAssocID="{CB88D0C4-6C39-4629-9DEF-57288A3EBE4C}" presName="c15" presStyleLbl="node1" presStyleIdx="14" presStyleCnt="19" custLinFactNeighborX="27527" custLinFactNeighborY="69736"/>
      <dgm:spPr/>
    </dgm:pt>
    <dgm:pt modelId="{36BCBDE1-B9F5-4004-B587-2A226E286D3F}" type="pres">
      <dgm:prSet presAssocID="{CB88D0C4-6C39-4629-9DEF-57288A3EBE4C}" presName="c16" presStyleLbl="node1" presStyleIdx="15" presStyleCnt="19" custLinFactNeighborY="89629"/>
      <dgm:spPr/>
    </dgm:pt>
    <dgm:pt modelId="{1B55AFD4-B688-4C0C-B898-33A4AE2F2FED}" type="pres">
      <dgm:prSet presAssocID="{CB88D0C4-6C39-4629-9DEF-57288A3EBE4C}" presName="c17" presStyleLbl="node1" presStyleIdx="16" presStyleCnt="19" custLinFactNeighborX="7570" custLinFactNeighborY="69391"/>
      <dgm:spPr/>
    </dgm:pt>
    <dgm:pt modelId="{C9DE2D23-BA67-4E69-9360-FC40016FA51A}" type="pres">
      <dgm:prSet presAssocID="{CB88D0C4-6C39-4629-9DEF-57288A3EBE4C}" presName="c18" presStyleLbl="node1" presStyleIdx="17" presStyleCnt="19" custLinFactNeighborX="-32180" custLinFactNeighborY="38538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 custLinFactNeighborX="-18010" custLinFactNeighborY="-12227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 custLinFactNeighborX="9331" custLinFactNeighborY="-12206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12" custLinFactNeighborY="-11912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390F868C-D03C-4762-BB22-2037A25720E5}" srcId="{CB88D0C4-6C39-4629-9DEF-57288A3EBE4C}" destId="{4BF8226E-AA83-4C62-826D-CF680267D420}" srcOrd="1" destOrd="0" parTransId="{7D220D4F-1674-40F0-A227-6A2000E10414}" sibTransId="{E1679E84-44A5-411E-981C-0FD0F29D3343}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5F2057D3-0F07-4E1B-BD8B-3949DA147B44}" type="presOf" srcId="{4BF8226E-AA83-4C62-826D-CF680267D420}" destId="{DF84C89C-1262-430D-AF93-92C3B508DD05}" srcOrd="0" destOrd="1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 Black" pitchFamily="2" charset="0"/>
            </a:rPr>
            <a:t>PLAN/PROGRAMA:</a:t>
          </a:r>
          <a:endParaRPr lang="es-ES" sz="2000" b="1" noProof="0" dirty="0">
            <a:latin typeface="Montserrat Black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18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4BF8226E-AA83-4C62-826D-CF680267D420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MX" sz="2000" b="1" i="0" noProof="0" dirty="0">
              <a:latin typeface="Montserrat SemiBold" pitchFamily="2" charset="0"/>
            </a:rPr>
            <a:t>Programa de protección y conservación de Áreas Protegidas y de fuentes hídricas</a:t>
          </a:r>
          <a:endParaRPr lang="es-ES" sz="2000" b="1" noProof="0" dirty="0">
            <a:latin typeface="Montserrat Black" pitchFamily="2" charset="0"/>
          </a:endParaRPr>
        </a:p>
      </dgm:t>
    </dgm:pt>
    <dgm:pt modelId="{7D220D4F-1674-40F0-A227-6A2000E10414}" type="parTrans" cxnId="{390F868C-D03C-4762-BB22-2037A25720E5}">
      <dgm:prSet/>
      <dgm:spPr/>
      <dgm:t>
        <a:bodyPr/>
        <a:lstStyle/>
        <a:p>
          <a:endParaRPr lang="es-EC"/>
        </a:p>
      </dgm:t>
    </dgm:pt>
    <dgm:pt modelId="{E1679E84-44A5-411E-981C-0FD0F29D3343}" type="sibTrans" cxnId="{390F868C-D03C-4762-BB22-2037A25720E5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108377" custLinFactNeighborX="4283" custLinFactNeighborY="-97888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 custLinFactNeighborX="37489" custLinFactNeighborY="-29928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/>
      <dgm:spPr/>
    </dgm:pt>
    <dgm:pt modelId="{76E85FF6-3F6D-48DD-912E-CBE03AC935BD}" type="pres">
      <dgm:prSet presAssocID="{CB88D0C4-6C39-4629-9DEF-57288A3EBE4C}" presName="c12" presStyleLbl="node1" presStyleIdx="11" presStyleCnt="19"/>
      <dgm:spPr/>
    </dgm:pt>
    <dgm:pt modelId="{41DD54EF-18F7-4368-AA9B-48BAB0941F8B}" type="pres">
      <dgm:prSet presAssocID="{CB88D0C4-6C39-4629-9DEF-57288A3EBE4C}" presName="c13" presStyleLbl="node1" presStyleIdx="12" presStyleCnt="19" custLinFactNeighborX="-27756" custLinFactNeighborY="26495"/>
      <dgm:spPr/>
    </dgm:pt>
    <dgm:pt modelId="{AEF852AA-EBC1-44DD-82DF-D78657271634}" type="pres">
      <dgm:prSet presAssocID="{CB88D0C4-6C39-4629-9DEF-57288A3EBE4C}" presName="c14" presStyleLbl="node1" presStyleIdx="13" presStyleCnt="19" custLinFactNeighborX="-23070" custLinFactNeighborY="43257"/>
      <dgm:spPr/>
    </dgm:pt>
    <dgm:pt modelId="{DBF7F334-058A-403F-AEF1-6169383A6B6A}" type="pres">
      <dgm:prSet presAssocID="{CB88D0C4-6C39-4629-9DEF-57288A3EBE4C}" presName="c15" presStyleLbl="node1" presStyleIdx="14" presStyleCnt="19" custLinFactNeighborX="27527" custLinFactNeighborY="69736"/>
      <dgm:spPr/>
    </dgm:pt>
    <dgm:pt modelId="{36BCBDE1-B9F5-4004-B587-2A226E286D3F}" type="pres">
      <dgm:prSet presAssocID="{CB88D0C4-6C39-4629-9DEF-57288A3EBE4C}" presName="c16" presStyleLbl="node1" presStyleIdx="15" presStyleCnt="19" custLinFactNeighborY="89629"/>
      <dgm:spPr/>
    </dgm:pt>
    <dgm:pt modelId="{1B55AFD4-B688-4C0C-B898-33A4AE2F2FED}" type="pres">
      <dgm:prSet presAssocID="{CB88D0C4-6C39-4629-9DEF-57288A3EBE4C}" presName="c17" presStyleLbl="node1" presStyleIdx="16" presStyleCnt="19" custLinFactNeighborX="7570" custLinFactNeighborY="69391"/>
      <dgm:spPr/>
    </dgm:pt>
    <dgm:pt modelId="{C9DE2D23-BA67-4E69-9360-FC40016FA51A}" type="pres">
      <dgm:prSet presAssocID="{CB88D0C4-6C39-4629-9DEF-57288A3EBE4C}" presName="c18" presStyleLbl="node1" presStyleIdx="17" presStyleCnt="19" custLinFactNeighborX="-32180" custLinFactNeighborY="38538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 custLinFactNeighborX="-18010" custLinFactNeighborY="-12227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 custLinFactNeighborX="9331" custLinFactNeighborY="-12206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12" custLinFactNeighborY="-11912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390F868C-D03C-4762-BB22-2037A25720E5}" srcId="{CB88D0C4-6C39-4629-9DEF-57288A3EBE4C}" destId="{4BF8226E-AA83-4C62-826D-CF680267D420}" srcOrd="1" destOrd="0" parTransId="{7D220D4F-1674-40F0-A227-6A2000E10414}" sibTransId="{E1679E84-44A5-411E-981C-0FD0F29D3343}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5F2057D3-0F07-4E1B-BD8B-3949DA147B44}" type="presOf" srcId="{4BF8226E-AA83-4C62-826D-CF680267D420}" destId="{DF84C89C-1262-430D-AF93-92C3B508DD05}" srcOrd="0" destOrd="1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1800" b="1" i="0" noProof="0" dirty="0">
              <a:latin typeface="Montserrat" pitchFamily="2" charset="0"/>
            </a:rPr>
            <a:t>PLAN/PROGRAMA:</a:t>
          </a:r>
          <a:endParaRPr lang="es-ES" sz="18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1800" b="0" i="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1800" b="1" i="0" noProof="0" dirty="0">
              <a:latin typeface="Montserrat" pitchFamily="2" charset="0"/>
            </a:rPr>
            <a:t> </a:t>
          </a:r>
          <a:r>
            <a:rPr lang="es-CL" sz="1800" b="1" i="0" noProof="0" dirty="0">
              <a:latin typeface="Montserrat Light" pitchFamily="2" charset="0"/>
            </a:rPr>
            <a:t>Programa para el rescate y fortalecimiento de la cultura y tradiciones de la parroquia </a:t>
          </a:r>
          <a:r>
            <a:rPr lang="es-CL" sz="1800" b="1" i="0" noProof="0" dirty="0" err="1">
              <a:latin typeface="Montserrat Light" pitchFamily="2" charset="0"/>
            </a:rPr>
            <a:t>Chumblín</a:t>
          </a:r>
          <a:endParaRPr lang="es-ES" sz="1800" b="1" noProof="0" dirty="0">
            <a:latin typeface="Montserrat Ligh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Y="104013" custLinFactY="-9270" custLinFactNeighborX="-1954" custLinFactNeighborY="-10000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 custLinFactNeighborX="2364" custLinFactNeighborY="-20100"/>
      <dgm:spPr/>
    </dgm:pt>
    <dgm:pt modelId="{B23758C6-AA5E-43B9-B88C-A4CC9BA5FA6B}" type="pres">
      <dgm:prSet presAssocID="{CB88D0C4-6C39-4629-9DEF-57288A3EBE4C}" presName="c11" presStyleLbl="node1" presStyleIdx="10" presStyleCnt="19"/>
      <dgm:spPr/>
    </dgm:pt>
    <dgm:pt modelId="{76E85FF6-3F6D-48DD-912E-CBE03AC935BD}" type="pres">
      <dgm:prSet presAssocID="{CB88D0C4-6C39-4629-9DEF-57288A3EBE4C}" presName="c12" presStyleLbl="node1" presStyleIdx="11" presStyleCnt="19"/>
      <dgm:spPr/>
    </dgm:pt>
    <dgm:pt modelId="{41DD54EF-18F7-4368-AA9B-48BAB0941F8B}" type="pres">
      <dgm:prSet presAssocID="{CB88D0C4-6C39-4629-9DEF-57288A3EBE4C}" presName="c13" presStyleLbl="node1" presStyleIdx="12" presStyleCnt="19"/>
      <dgm:spPr/>
    </dgm:pt>
    <dgm:pt modelId="{AEF852AA-EBC1-44DD-82DF-D78657271634}" type="pres">
      <dgm:prSet presAssocID="{CB88D0C4-6C39-4629-9DEF-57288A3EBE4C}" presName="c14" presStyleLbl="node1" presStyleIdx="13" presStyleCnt="19"/>
      <dgm:spPr/>
    </dgm:pt>
    <dgm:pt modelId="{DBF7F334-058A-403F-AEF1-6169383A6B6A}" type="pres">
      <dgm:prSet presAssocID="{CB88D0C4-6C39-4629-9DEF-57288A3EBE4C}" presName="c15" presStyleLbl="node1" presStyleIdx="14" presStyleCnt="19"/>
      <dgm:spPr/>
    </dgm:pt>
    <dgm:pt modelId="{36BCBDE1-B9F5-4004-B587-2A226E286D3F}" type="pres">
      <dgm:prSet presAssocID="{CB88D0C4-6C39-4629-9DEF-57288A3EBE4C}" presName="c16" presStyleLbl="node1" presStyleIdx="15" presStyleCnt="19"/>
      <dgm:spPr/>
    </dgm:pt>
    <dgm:pt modelId="{1B55AFD4-B688-4C0C-B898-33A4AE2F2FED}" type="pres">
      <dgm:prSet presAssocID="{CB88D0C4-6C39-4629-9DEF-57288A3EBE4C}" presName="c17" presStyleLbl="node1" presStyleIdx="16" presStyleCnt="19"/>
      <dgm:spPr/>
    </dgm:pt>
    <dgm:pt modelId="{C9DE2D23-BA67-4E69-9360-FC40016FA51A}" type="pres">
      <dgm:prSet presAssocID="{CB88D0C4-6C39-4629-9DEF-57288A3EBE4C}" presName="c18" presStyleLbl="node1" presStyleIdx="17" presStyleCnt="19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2" presId="urn:microsoft.com/office/officeart/2009/3/layout/RandomtoResultProcess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2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3d4" qsCatId="3D" csTypeId="urn:microsoft.com/office/officeart/2005/8/colors/accent6_5" csCatId="accent6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 </a:t>
          </a:r>
          <a:r>
            <a:rPr lang="es-CL" sz="2000" b="0" i="0" noProof="0" dirty="0">
              <a:latin typeface="Montserrat" pitchFamily="2" charset="0"/>
            </a:rPr>
            <a:t>Programa para la atención a grupos vulnerables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Y="104013" custLinFactY="-4699" custLinFactNeighborX="-4614" custLinFactNeighborY="-10000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/>
      <dgm:spPr/>
    </dgm:pt>
    <dgm:pt modelId="{76E85FF6-3F6D-48DD-912E-CBE03AC935BD}" type="pres">
      <dgm:prSet presAssocID="{CB88D0C4-6C39-4629-9DEF-57288A3EBE4C}" presName="c12" presStyleLbl="node1" presStyleIdx="11" presStyleCnt="19"/>
      <dgm:spPr/>
    </dgm:pt>
    <dgm:pt modelId="{41DD54EF-18F7-4368-AA9B-48BAB0941F8B}" type="pres">
      <dgm:prSet presAssocID="{CB88D0C4-6C39-4629-9DEF-57288A3EBE4C}" presName="c13" presStyleLbl="node1" presStyleIdx="12" presStyleCnt="19"/>
      <dgm:spPr/>
    </dgm:pt>
    <dgm:pt modelId="{AEF852AA-EBC1-44DD-82DF-D78657271634}" type="pres">
      <dgm:prSet presAssocID="{CB88D0C4-6C39-4629-9DEF-57288A3EBE4C}" presName="c14" presStyleLbl="node1" presStyleIdx="13" presStyleCnt="19"/>
      <dgm:spPr/>
    </dgm:pt>
    <dgm:pt modelId="{DBF7F334-058A-403F-AEF1-6169383A6B6A}" type="pres">
      <dgm:prSet presAssocID="{CB88D0C4-6C39-4629-9DEF-57288A3EBE4C}" presName="c15" presStyleLbl="node1" presStyleIdx="14" presStyleCnt="19"/>
      <dgm:spPr/>
    </dgm:pt>
    <dgm:pt modelId="{36BCBDE1-B9F5-4004-B587-2A226E286D3F}" type="pres">
      <dgm:prSet presAssocID="{CB88D0C4-6C39-4629-9DEF-57288A3EBE4C}" presName="c16" presStyleLbl="node1" presStyleIdx="15" presStyleCnt="19"/>
      <dgm:spPr/>
    </dgm:pt>
    <dgm:pt modelId="{1B55AFD4-B688-4C0C-B898-33A4AE2F2FED}" type="pres">
      <dgm:prSet presAssocID="{CB88D0C4-6C39-4629-9DEF-57288A3EBE4C}" presName="c17" presStyleLbl="node1" presStyleIdx="16" presStyleCnt="19"/>
      <dgm:spPr/>
    </dgm:pt>
    <dgm:pt modelId="{C9DE2D23-BA67-4E69-9360-FC40016FA51A}" type="pres">
      <dgm:prSet presAssocID="{CB88D0C4-6C39-4629-9DEF-57288A3EBE4C}" presName="c18" presStyleLbl="node1" presStyleIdx="17" presStyleCnt="19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 custLinFactNeighborX="-2108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2" presId="urn:microsoft.com/office/officeart/2009/3/layout/RandomtoResultProcess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2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 Black" pitchFamily="2" charset="0"/>
            </a:rPr>
            <a:t>PLAN/PROGRAMA:</a:t>
          </a:r>
          <a:endParaRPr lang="es-ES" sz="2000" b="1" noProof="0" dirty="0">
            <a:latin typeface="Montserrat Black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18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4BF8226E-AA83-4C62-826D-CF680267D420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 SemiBold" pitchFamily="2" charset="0"/>
            </a:rPr>
            <a:t>Programa de incremento de la productividad a través de la entrega de insumos productivos e innovación tecnológica.</a:t>
          </a:r>
          <a:endParaRPr lang="es-ES" sz="2000" b="1" noProof="0" dirty="0">
            <a:latin typeface="Montserrat Black" pitchFamily="2" charset="0"/>
          </a:endParaRPr>
        </a:p>
      </dgm:t>
    </dgm:pt>
    <dgm:pt modelId="{7D220D4F-1674-40F0-A227-6A2000E10414}" type="parTrans" cxnId="{390F868C-D03C-4762-BB22-2037A25720E5}">
      <dgm:prSet/>
      <dgm:spPr/>
      <dgm:t>
        <a:bodyPr/>
        <a:lstStyle/>
        <a:p>
          <a:endParaRPr lang="es-EC"/>
        </a:p>
      </dgm:t>
    </dgm:pt>
    <dgm:pt modelId="{E1679E84-44A5-411E-981C-0FD0F29D3343}" type="sibTrans" cxnId="{390F868C-D03C-4762-BB22-2037A25720E5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108377" custLinFactY="-12098" custLinFactNeighborX="1450" custLinFactNeighborY="-10000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 custLinFactNeighborX="37489" custLinFactNeighborY="-29928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/>
      <dgm:spPr/>
    </dgm:pt>
    <dgm:pt modelId="{76E85FF6-3F6D-48DD-912E-CBE03AC935BD}" type="pres">
      <dgm:prSet presAssocID="{CB88D0C4-6C39-4629-9DEF-57288A3EBE4C}" presName="c12" presStyleLbl="node1" presStyleIdx="11" presStyleCnt="19"/>
      <dgm:spPr/>
    </dgm:pt>
    <dgm:pt modelId="{41DD54EF-18F7-4368-AA9B-48BAB0941F8B}" type="pres">
      <dgm:prSet presAssocID="{CB88D0C4-6C39-4629-9DEF-57288A3EBE4C}" presName="c13" presStyleLbl="node1" presStyleIdx="12" presStyleCnt="19" custLinFactNeighborX="-27756" custLinFactNeighborY="26495"/>
      <dgm:spPr/>
    </dgm:pt>
    <dgm:pt modelId="{AEF852AA-EBC1-44DD-82DF-D78657271634}" type="pres">
      <dgm:prSet presAssocID="{CB88D0C4-6C39-4629-9DEF-57288A3EBE4C}" presName="c14" presStyleLbl="node1" presStyleIdx="13" presStyleCnt="19" custLinFactNeighborX="-23070" custLinFactNeighborY="43257"/>
      <dgm:spPr/>
    </dgm:pt>
    <dgm:pt modelId="{DBF7F334-058A-403F-AEF1-6169383A6B6A}" type="pres">
      <dgm:prSet presAssocID="{CB88D0C4-6C39-4629-9DEF-57288A3EBE4C}" presName="c15" presStyleLbl="node1" presStyleIdx="14" presStyleCnt="19" custLinFactNeighborX="27527" custLinFactNeighborY="69736"/>
      <dgm:spPr/>
    </dgm:pt>
    <dgm:pt modelId="{36BCBDE1-B9F5-4004-B587-2A226E286D3F}" type="pres">
      <dgm:prSet presAssocID="{CB88D0C4-6C39-4629-9DEF-57288A3EBE4C}" presName="c16" presStyleLbl="node1" presStyleIdx="15" presStyleCnt="19" custLinFactNeighborY="89629"/>
      <dgm:spPr/>
    </dgm:pt>
    <dgm:pt modelId="{1B55AFD4-B688-4C0C-B898-33A4AE2F2FED}" type="pres">
      <dgm:prSet presAssocID="{CB88D0C4-6C39-4629-9DEF-57288A3EBE4C}" presName="c17" presStyleLbl="node1" presStyleIdx="16" presStyleCnt="19" custLinFactNeighborX="7570" custLinFactNeighborY="69391"/>
      <dgm:spPr/>
    </dgm:pt>
    <dgm:pt modelId="{C9DE2D23-BA67-4E69-9360-FC40016FA51A}" type="pres">
      <dgm:prSet presAssocID="{CB88D0C4-6C39-4629-9DEF-57288A3EBE4C}" presName="c18" presStyleLbl="node1" presStyleIdx="17" presStyleCnt="19" custLinFactNeighborX="-32180" custLinFactNeighborY="38538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 custLinFactNeighborX="-18010" custLinFactNeighborY="-12227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 custLinFactNeighborX="9331" custLinFactNeighborY="-12206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12" custLinFactNeighborY="-11912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390F868C-D03C-4762-BB22-2037A25720E5}" srcId="{CB88D0C4-6C39-4629-9DEF-57288A3EBE4C}" destId="{4BF8226E-AA83-4C62-826D-CF680267D420}" srcOrd="1" destOrd="0" parTransId="{7D220D4F-1674-40F0-A227-6A2000E10414}" sibTransId="{E1679E84-44A5-411E-981C-0FD0F29D3343}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5F2057D3-0F07-4E1B-BD8B-3949DA147B44}" type="presOf" srcId="{4BF8226E-AA83-4C62-826D-CF680267D420}" destId="{DF84C89C-1262-430D-AF93-92C3B508DD05}" srcOrd="0" destOrd="1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6_1" csCatId="accent6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1685" custLinFactNeighborY="-9595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 custLinFactNeighborY="-1144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6_1" csCatId="accent6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1685" custLinFactNeighborY="-9595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565" custLinFactNeighborY="209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1685" custLinFactNeighborY="-9595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 val="rev"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1685" custLinFactNeighborY="-9595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Y="-8486" custLinFactNeighborX="-1713" custLinFactNeighborY="-10000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7B87190D-EE69-4BD1-A356-04ED088AAAAA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400" b="0" i="0" noProof="0" dirty="0">
              <a:latin typeface="Montserrat" pitchFamily="2" charset="0"/>
            </a:rPr>
            <a:t>Programa de equipamiento y espacios públicos</a:t>
          </a:r>
          <a:endParaRPr lang="es-ES" sz="2000" b="1" noProof="0" dirty="0">
            <a:latin typeface="Montserrat" pitchFamily="2" charset="0"/>
          </a:endParaRPr>
        </a:p>
      </dgm:t>
    </dgm:pt>
    <dgm:pt modelId="{4A8279BD-CA4D-44AF-ACAB-A8B67CB6EDB5}" type="parTrans" cxnId="{E788B458-9E2A-4E69-9A4C-D6A608FA914F}">
      <dgm:prSet/>
      <dgm:spPr/>
      <dgm:t>
        <a:bodyPr/>
        <a:lstStyle/>
        <a:p>
          <a:endParaRPr lang="es-EC"/>
        </a:p>
      </dgm:t>
    </dgm:pt>
    <dgm:pt modelId="{0B6BAD91-A20B-450F-98CB-3DEC3FAD0949}" type="sibTrans" cxnId="{E788B458-9E2A-4E69-9A4C-D6A608FA914F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Y="-12368" custLinFactNeighborX="2751" custLinFactNeighborY="-100000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 custLinFactNeighborX="8598" custLinFactNeighborY="-23646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E788B458-9E2A-4E69-9A4C-D6A608FA914F}" srcId="{CB88D0C4-6C39-4629-9DEF-57288A3EBE4C}" destId="{7B87190D-EE69-4BD1-A356-04ED088AAAAA}" srcOrd="1" destOrd="0" parTransId="{4A8279BD-CA4D-44AF-ACAB-A8B67CB6EDB5}" sibTransId="{0B6BAD91-A20B-450F-98CB-3DEC3FAD0949}"/>
    <dgm:cxn modelId="{2A9D038B-8322-4869-AB17-773597622422}" type="presOf" srcId="{7B87190D-EE69-4BD1-A356-04ED088AAAAA}" destId="{DF84C89C-1262-430D-AF93-92C3B508DD05}" srcOrd="0" destOrd="1" presId="urn:microsoft.com/office/officeart/2009/3/layout/RandomtoResultProcess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equipamiento y espacios públicos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2678" custLinFactNeighborY="-99872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09/3/layout/RandomtoResultProcess" loCatId="process" qsTypeId="urn:microsoft.com/office/officeart/2005/8/quickstyle/simple4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CB88D0C4-6C39-4629-9DEF-57288A3EBE4C}">
      <dgm:prSet phldrT="[Text]" custT="1"/>
      <dgm:spPr/>
      <dgm:t>
        <a:bodyPr rtlCol="0"/>
        <a:lstStyle/>
        <a:p>
          <a:pPr algn="l" rtl="0">
            <a:spcAft>
              <a:spcPts val="600"/>
            </a:spcAft>
          </a:pPr>
          <a:endParaRPr lang="es-ES" sz="1800" b="1" noProof="0" dirty="0">
            <a:solidFill>
              <a:schemeClr val="tx2"/>
            </a:solidFill>
          </a:endParaRPr>
        </a:p>
      </dgm:t>
    </dgm:pt>
    <dgm:pt modelId="{1A5BA4AE-234F-486F-B65A-ABB37EC6EDAF}" type="par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7ADFA01E-1246-464F-8347-8DA3C53B199C}" type="sibTrans" cxnId="{7B18691A-FAB3-4686-A97D-DF2644B3F9A6}">
      <dgm:prSet/>
      <dgm:spPr/>
      <dgm:t>
        <a:bodyPr rtlCol="0"/>
        <a:lstStyle/>
        <a:p>
          <a:pPr rtl="0"/>
          <a:endParaRPr lang="es-ES" noProof="0" dirty="0"/>
        </a:p>
      </dgm:t>
    </dgm:pt>
    <dgm:pt modelId="{B35207EC-8A84-45E2-822E-30EC4F991BE5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CL" sz="2000" b="1" i="0" noProof="0" dirty="0">
              <a:latin typeface="Montserrat" pitchFamily="2" charset="0"/>
            </a:rPr>
            <a:t>PLAN/PROGRAMA:</a:t>
          </a:r>
          <a:endParaRPr lang="es-ES" sz="2000" b="1" noProof="0" dirty="0">
            <a:latin typeface="Montserrat" pitchFamily="2" charset="0"/>
          </a:endParaRPr>
        </a:p>
      </dgm:t>
    </dgm:pt>
    <dgm:pt modelId="{98AF3B30-53E4-48D8-9030-4BA4DD6814FB}" type="par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CC5C0F74-5CFA-4E95-A7C9-A61FC467CCF3}" type="sibTrans" cxnId="{E56D384D-0A6A-4CCA-BA88-B89DDB425E0F}">
      <dgm:prSet/>
      <dgm:spPr/>
      <dgm:t>
        <a:bodyPr rtlCol="0"/>
        <a:lstStyle/>
        <a:p>
          <a:pPr rtl="0"/>
          <a:endParaRPr lang="es-ES" noProof="0" dirty="0"/>
        </a:p>
      </dgm:t>
    </dgm:pt>
    <dgm:pt modelId="{07DC5EEB-1654-4ECB-A96A-EED4BE9D4BB4}">
      <dgm:prSet phldrT="[Text]" custT="1"/>
      <dgm:spPr/>
      <dgm:t>
        <a:bodyPr rtlCol="0"/>
        <a:lstStyle/>
        <a:p>
          <a:pPr marL="0" lvl="0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noProof="0" dirty="0">
            <a:solidFill>
              <a:schemeClr val="tx2"/>
            </a:solidFill>
          </a:endParaRPr>
        </a:p>
      </dgm:t>
    </dgm:pt>
    <dgm:pt modelId="{0B98E39A-7037-46A6-8799-DDA1D4C4A2D3}" type="par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42EB8256-925E-4B15-B238-A97EE64E9CC8}" type="sibTrans" cxnId="{A3496BEC-7D4E-41F2-B6B2-38A84003D33E}">
      <dgm:prSet/>
      <dgm:spPr/>
      <dgm:t>
        <a:bodyPr rtlCol="0"/>
        <a:lstStyle/>
        <a:p>
          <a:pPr rtl="0"/>
          <a:endParaRPr lang="es-ES" noProof="0" dirty="0"/>
        </a:p>
      </dgm:t>
    </dgm:pt>
    <dgm:pt modelId="{2446DFBB-CCA6-4BDF-A171-AC6933497A54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0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8A442C6-83E5-4BFD-A416-1F8B9F6F6686}" type="parTrans" cxnId="{3A85BBDB-EBDB-4D33-B0ED-39F9B53F9FEB}">
      <dgm:prSet/>
      <dgm:spPr/>
      <dgm:t>
        <a:bodyPr/>
        <a:lstStyle/>
        <a:p>
          <a:endParaRPr lang="es-EC"/>
        </a:p>
      </dgm:t>
    </dgm:pt>
    <dgm:pt modelId="{DF4D4FA5-F963-4332-8A39-1FA44BF5788D}" type="sibTrans" cxnId="{3A85BBDB-EBDB-4D33-B0ED-39F9B53F9FEB}">
      <dgm:prSet/>
      <dgm:spPr/>
      <dgm:t>
        <a:bodyPr/>
        <a:lstStyle/>
        <a:p>
          <a:endParaRPr lang="es-EC"/>
        </a:p>
      </dgm:t>
    </dgm:pt>
    <dgm:pt modelId="{1F1EE91B-41AD-49F3-A052-E712DCB6A234}">
      <dgm:prSet phldrT="[Text]" custT="1"/>
      <dgm:spPr/>
      <dgm:t>
        <a:bodyPr rtlCol="0"/>
        <a:lstStyle/>
        <a:p>
          <a:pPr algn="ctr" rtl="0">
            <a:spcAft>
              <a:spcPct val="15000"/>
            </a:spcAft>
          </a:pPr>
          <a:r>
            <a:rPr lang="es-EC" sz="2000" b="0" i="0" noProof="0" dirty="0">
              <a:latin typeface="Montserrat" pitchFamily="2" charset="0"/>
            </a:rPr>
            <a:t>Programa de vialidad</a:t>
          </a:r>
          <a:endParaRPr lang="es-ES" sz="2000" b="0" noProof="0" dirty="0">
            <a:latin typeface="Montserrat" pitchFamily="2" charset="0"/>
          </a:endParaRPr>
        </a:p>
      </dgm:t>
    </dgm:pt>
    <dgm:pt modelId="{BA2C7CEA-2F50-43FC-98F8-91D2DE241BC5}" type="parTrans" cxnId="{48786A8E-B657-4AB4-A278-400E3CF709DC}">
      <dgm:prSet/>
      <dgm:spPr/>
      <dgm:t>
        <a:bodyPr/>
        <a:lstStyle/>
        <a:p>
          <a:endParaRPr lang="es-EC"/>
        </a:p>
      </dgm:t>
    </dgm:pt>
    <dgm:pt modelId="{7051C4CC-4CC4-4851-8025-AD957C7CDD91}" type="sibTrans" cxnId="{48786A8E-B657-4AB4-A278-400E3CF709DC}">
      <dgm:prSet/>
      <dgm:spPr/>
      <dgm:t>
        <a:bodyPr/>
        <a:lstStyle/>
        <a:p>
          <a:endParaRPr lang="es-EC"/>
        </a:p>
      </dgm:t>
    </dgm:pt>
    <dgm:pt modelId="{44032083-E523-4ACF-BFC7-F3BF33AC6C42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868A494B-0D1A-4B80-8BD8-70C7DFD7C7A3}" type="parTrans" cxnId="{0A1AB438-2DFC-49FF-B687-403EF5DE4040}">
      <dgm:prSet/>
      <dgm:spPr/>
      <dgm:t>
        <a:bodyPr/>
        <a:lstStyle/>
        <a:p>
          <a:endParaRPr lang="es-EC"/>
        </a:p>
      </dgm:t>
    </dgm:pt>
    <dgm:pt modelId="{A88CD297-7F78-42F1-8898-1F3DC93D9BAE}" type="sibTrans" cxnId="{0A1AB438-2DFC-49FF-B687-403EF5DE4040}">
      <dgm:prSet/>
      <dgm:spPr/>
      <dgm:t>
        <a:bodyPr/>
        <a:lstStyle/>
        <a:p>
          <a:endParaRPr lang="es-EC"/>
        </a:p>
      </dgm:t>
    </dgm:pt>
    <dgm:pt modelId="{1FB1F598-A38C-48C6-B626-7168409EF5D3}">
      <dgm:prSet custT="1"/>
      <dgm:spPr/>
      <dgm:t>
        <a:bodyPr/>
        <a:lstStyle/>
        <a:p>
          <a:pPr algn="ctr" rtl="0">
            <a:spcAft>
              <a:spcPct val="15000"/>
            </a:spcAft>
          </a:pPr>
          <a:endParaRPr lang="es-EC" sz="2000" b="1" i="0" noProof="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C7AD9EAB-26E6-46F4-8258-B5E4AC9B29CA}" type="sibTrans" cxnId="{E09FDD55-2636-44F0-8260-49E2C966C13B}">
      <dgm:prSet/>
      <dgm:spPr/>
      <dgm:t>
        <a:bodyPr/>
        <a:lstStyle/>
        <a:p>
          <a:endParaRPr lang="es-EC"/>
        </a:p>
      </dgm:t>
    </dgm:pt>
    <dgm:pt modelId="{03BFB259-9669-44AE-B460-AF827C872272}" type="parTrans" cxnId="{E09FDD55-2636-44F0-8260-49E2C966C13B}">
      <dgm:prSet/>
      <dgm:spPr/>
      <dgm:t>
        <a:bodyPr/>
        <a:lstStyle/>
        <a:p>
          <a:endParaRPr lang="es-EC"/>
        </a:p>
      </dgm:t>
    </dgm:pt>
    <dgm:pt modelId="{D0141DF7-7335-4AF9-B647-61132FA674C2}" type="pres">
      <dgm:prSet presAssocID="{1EC23686-56D6-4482-B4E3-3F9784E88994}" presName="Name0" presStyleCnt="0">
        <dgm:presLayoutVars>
          <dgm:dir/>
          <dgm:animOne val="branch"/>
          <dgm:animLvl val="lvl"/>
        </dgm:presLayoutVars>
      </dgm:prSet>
      <dgm:spPr/>
    </dgm:pt>
    <dgm:pt modelId="{77EF7924-DB5F-4B22-A91F-FA129742EC8D}" type="pres">
      <dgm:prSet presAssocID="{CB88D0C4-6C39-4629-9DEF-57288A3EBE4C}" presName="chaos" presStyleCnt="0"/>
      <dgm:spPr/>
    </dgm:pt>
    <dgm:pt modelId="{233152BD-22C3-4534-985F-DE866F2D3774}" type="pres">
      <dgm:prSet presAssocID="{CB88D0C4-6C39-4629-9DEF-57288A3EBE4C}" presName="parTx1" presStyleLbl="revTx" presStyleIdx="0" presStyleCnt="2"/>
      <dgm:spPr/>
    </dgm:pt>
    <dgm:pt modelId="{DF84C89C-1262-430D-AF93-92C3B508DD05}" type="pres">
      <dgm:prSet presAssocID="{CB88D0C4-6C39-4629-9DEF-57288A3EBE4C}" presName="desTx1" presStyleLbl="revTx" presStyleIdx="1" presStyleCnt="2" custScaleX="96785" custLinFactNeighborX="-1703" custLinFactNeighborY="-98268">
        <dgm:presLayoutVars>
          <dgm:bulletEnabled val="1"/>
        </dgm:presLayoutVars>
      </dgm:prSet>
      <dgm:spPr/>
    </dgm:pt>
    <dgm:pt modelId="{B8B8DF43-2AE3-4D67-AEB8-7FC0342901C1}" type="pres">
      <dgm:prSet presAssocID="{CB88D0C4-6C39-4629-9DEF-57288A3EBE4C}" presName="c1" presStyleLbl="node1" presStyleIdx="0" presStyleCnt="19"/>
      <dgm:spPr/>
    </dgm:pt>
    <dgm:pt modelId="{6B5C7A28-0615-4F0F-8FC4-0FFDA265175B}" type="pres">
      <dgm:prSet presAssocID="{CB88D0C4-6C39-4629-9DEF-57288A3EBE4C}" presName="c2" presStyleLbl="node1" presStyleIdx="1" presStyleCnt="19"/>
      <dgm:spPr/>
    </dgm:pt>
    <dgm:pt modelId="{5958335B-A191-49D5-B347-40FF4EC68A44}" type="pres">
      <dgm:prSet presAssocID="{CB88D0C4-6C39-4629-9DEF-57288A3EBE4C}" presName="c3" presStyleLbl="node1" presStyleIdx="2" presStyleCnt="19"/>
      <dgm:spPr/>
    </dgm:pt>
    <dgm:pt modelId="{3795904C-926F-4AE1-9C40-4490BA3964C5}" type="pres">
      <dgm:prSet presAssocID="{CB88D0C4-6C39-4629-9DEF-57288A3EBE4C}" presName="c4" presStyleLbl="node1" presStyleIdx="3" presStyleCnt="19"/>
      <dgm:spPr/>
    </dgm:pt>
    <dgm:pt modelId="{CA03BD73-B9E7-47A5-B6CE-AAC34A0B89FB}" type="pres">
      <dgm:prSet presAssocID="{CB88D0C4-6C39-4629-9DEF-57288A3EBE4C}" presName="c5" presStyleLbl="node1" presStyleIdx="4" presStyleCnt="19"/>
      <dgm:spPr/>
    </dgm:pt>
    <dgm:pt modelId="{555D7660-FEAD-458E-A0A6-A381F7750E7B}" type="pres">
      <dgm:prSet presAssocID="{CB88D0C4-6C39-4629-9DEF-57288A3EBE4C}" presName="c6" presStyleLbl="node1" presStyleIdx="5" presStyleCnt="19"/>
      <dgm:spPr/>
    </dgm:pt>
    <dgm:pt modelId="{673D94A3-DA03-4980-8183-0D14423BA7ED}" type="pres">
      <dgm:prSet presAssocID="{CB88D0C4-6C39-4629-9DEF-57288A3EBE4C}" presName="c7" presStyleLbl="node1" presStyleIdx="6" presStyleCnt="19"/>
      <dgm:spPr/>
    </dgm:pt>
    <dgm:pt modelId="{F7369DCC-3ED0-4927-AF30-4C8B8386F1A3}" type="pres">
      <dgm:prSet presAssocID="{CB88D0C4-6C39-4629-9DEF-57288A3EBE4C}" presName="c8" presStyleLbl="node1" presStyleIdx="7" presStyleCnt="19"/>
      <dgm:spPr/>
    </dgm:pt>
    <dgm:pt modelId="{F02D9F07-018D-4CAE-9B82-A364C08AF102}" type="pres">
      <dgm:prSet presAssocID="{CB88D0C4-6C39-4629-9DEF-57288A3EBE4C}" presName="c9" presStyleLbl="node1" presStyleIdx="8" presStyleCnt="19"/>
      <dgm:spPr/>
    </dgm:pt>
    <dgm:pt modelId="{8C90C5F5-1D87-485A-9CC4-5D27C2428371}" type="pres">
      <dgm:prSet presAssocID="{CB88D0C4-6C39-4629-9DEF-57288A3EBE4C}" presName="c10" presStyleLbl="node1" presStyleIdx="9" presStyleCnt="19"/>
      <dgm:spPr/>
    </dgm:pt>
    <dgm:pt modelId="{B23758C6-AA5E-43B9-B88C-A4CC9BA5FA6B}" type="pres">
      <dgm:prSet presAssocID="{CB88D0C4-6C39-4629-9DEF-57288A3EBE4C}" presName="c11" presStyleLbl="node1" presStyleIdx="10" presStyleCnt="19" custLinFactNeighborX="20456" custLinFactNeighborY="-1945"/>
      <dgm:spPr/>
    </dgm:pt>
    <dgm:pt modelId="{76E85FF6-3F6D-48DD-912E-CBE03AC935BD}" type="pres">
      <dgm:prSet presAssocID="{CB88D0C4-6C39-4629-9DEF-57288A3EBE4C}" presName="c12" presStyleLbl="node1" presStyleIdx="11" presStyleCnt="19" custLinFactNeighborX="13017" custLinFactNeighborY="-1237"/>
      <dgm:spPr/>
    </dgm:pt>
    <dgm:pt modelId="{41DD54EF-18F7-4368-AA9B-48BAB0941F8B}" type="pres">
      <dgm:prSet presAssocID="{CB88D0C4-6C39-4629-9DEF-57288A3EBE4C}" presName="c13" presStyleLbl="node1" presStyleIdx="12" presStyleCnt="19" custLinFactNeighborX="8949" custLinFactNeighborY="-850"/>
      <dgm:spPr/>
    </dgm:pt>
    <dgm:pt modelId="{AEF852AA-EBC1-44DD-82DF-D78657271634}" type="pres">
      <dgm:prSet presAssocID="{CB88D0C4-6C39-4629-9DEF-57288A3EBE4C}" presName="c14" presStyleLbl="node1" presStyleIdx="13" presStyleCnt="19" custLinFactNeighborX="20456" custLinFactNeighborY="-1945"/>
      <dgm:spPr/>
    </dgm:pt>
    <dgm:pt modelId="{DBF7F334-058A-403F-AEF1-6169383A6B6A}" type="pres">
      <dgm:prSet presAssocID="{CB88D0C4-6C39-4629-9DEF-57288A3EBE4C}" presName="c15" presStyleLbl="node1" presStyleIdx="14" presStyleCnt="19" custLinFactNeighborX="13017" custLinFactNeighborY="-1237"/>
      <dgm:spPr/>
    </dgm:pt>
    <dgm:pt modelId="{36BCBDE1-B9F5-4004-B587-2A226E286D3F}" type="pres">
      <dgm:prSet presAssocID="{CB88D0C4-6C39-4629-9DEF-57288A3EBE4C}" presName="c16" presStyleLbl="node1" presStyleIdx="15" presStyleCnt="19" custLinFactNeighborX="20456" custLinFactNeighborY="-1945"/>
      <dgm:spPr/>
    </dgm:pt>
    <dgm:pt modelId="{1B55AFD4-B688-4C0C-B898-33A4AE2F2FED}" type="pres">
      <dgm:prSet presAssocID="{CB88D0C4-6C39-4629-9DEF-57288A3EBE4C}" presName="c17" presStyleLbl="node1" presStyleIdx="16" presStyleCnt="19" custLinFactNeighborX="8949" custLinFactNeighborY="-850"/>
      <dgm:spPr/>
    </dgm:pt>
    <dgm:pt modelId="{C9DE2D23-BA67-4E69-9360-FC40016FA51A}" type="pres">
      <dgm:prSet presAssocID="{CB88D0C4-6C39-4629-9DEF-57288A3EBE4C}" presName="c18" presStyleLbl="node1" presStyleIdx="17" presStyleCnt="19" custLinFactNeighborX="4977" custLinFactNeighborY="-33397"/>
      <dgm:spPr/>
    </dgm:pt>
    <dgm:pt modelId="{734B351F-BA35-4A90-8ED7-A1471B96742C}" type="pres">
      <dgm:prSet presAssocID="{7ADFA01E-1246-464F-8347-8DA3C53B199C}" presName="chevronComposite1" presStyleCnt="0"/>
      <dgm:spPr/>
    </dgm:pt>
    <dgm:pt modelId="{CC661048-55AD-4E60-9071-19E85020BA56}" type="pres">
      <dgm:prSet presAssocID="{7ADFA01E-1246-464F-8347-8DA3C53B199C}" presName="chevron1" presStyleLbl="sibTrans2D1" presStyleIdx="0" presStyleCnt="2" custLinFactNeighborX="2613"/>
      <dgm:spPr/>
    </dgm:pt>
    <dgm:pt modelId="{1564F24C-5B2F-486E-9EB6-E9BFFA6ED8A1}" type="pres">
      <dgm:prSet presAssocID="{7ADFA01E-1246-464F-8347-8DA3C53B199C}" presName="spChevron1" presStyleCnt="0"/>
      <dgm:spPr/>
    </dgm:pt>
    <dgm:pt modelId="{F9FA9912-F286-43BE-AF49-9161921B398E}" type="pres">
      <dgm:prSet presAssocID="{7ADFA01E-1246-464F-8347-8DA3C53B199C}" presName="overlap" presStyleCnt="0"/>
      <dgm:spPr/>
    </dgm:pt>
    <dgm:pt modelId="{18288399-F8A3-444F-A6EA-A0050DD33881}" type="pres">
      <dgm:prSet presAssocID="{7ADFA01E-1246-464F-8347-8DA3C53B199C}" presName="chevronComposite2" presStyleCnt="0"/>
      <dgm:spPr/>
    </dgm:pt>
    <dgm:pt modelId="{3C90966C-10FE-4AA0-AD5F-945CEB15F8E3}" type="pres">
      <dgm:prSet presAssocID="{7ADFA01E-1246-464F-8347-8DA3C53B199C}" presName="chevron2" presStyleLbl="sibTrans2D1" presStyleIdx="1" presStyleCnt="2" custLinFactNeighborX="2613"/>
      <dgm:spPr/>
    </dgm:pt>
    <dgm:pt modelId="{7E82EB19-BE2B-4191-909A-2EC17CFEC014}" type="pres">
      <dgm:prSet presAssocID="{7ADFA01E-1246-464F-8347-8DA3C53B199C}" presName="spChevron2" presStyleCnt="0"/>
      <dgm:spPr/>
    </dgm:pt>
    <dgm:pt modelId="{9DF2D710-E203-48A5-A73A-6A7FA30A242A}" type="pres">
      <dgm:prSet presAssocID="{07DC5EEB-1654-4ECB-A96A-EED4BE9D4BB4}" presName="last" presStyleCnt="0"/>
      <dgm:spPr/>
    </dgm:pt>
    <dgm:pt modelId="{9CDEC816-87EA-4A81-8F3F-ADF12C3F296F}" type="pres">
      <dgm:prSet presAssocID="{07DC5EEB-1654-4ECB-A96A-EED4BE9D4BB4}" presName="circleTx" presStyleLbl="node1" presStyleIdx="18" presStyleCnt="19" custLinFactNeighborX="-63" custLinFactNeighborY="-733"/>
      <dgm:spPr/>
    </dgm:pt>
    <dgm:pt modelId="{495D86AB-CCB3-4C84-ABD6-D1B664CEBB6E}" type="pres">
      <dgm:prSet presAssocID="{07DC5EEB-1654-4ECB-A96A-EED4BE9D4BB4}" presName="spN" presStyleCnt="0"/>
      <dgm:spPr/>
    </dgm:pt>
  </dgm:ptLst>
  <dgm:cxnLst>
    <dgm:cxn modelId="{7B18691A-FAB3-4686-A97D-DF2644B3F9A6}" srcId="{1EC23686-56D6-4482-B4E3-3F9784E88994}" destId="{CB88D0C4-6C39-4629-9DEF-57288A3EBE4C}" srcOrd="0" destOrd="0" parTransId="{1A5BA4AE-234F-486F-B65A-ABB37EC6EDAF}" sibTransId="{7ADFA01E-1246-464F-8347-8DA3C53B199C}"/>
    <dgm:cxn modelId="{1A248033-95B8-4D71-AB63-4F9A258403CC}" type="presOf" srcId="{2446DFBB-CCA6-4BDF-A171-AC6933497A54}" destId="{DF84C89C-1262-430D-AF93-92C3B508DD05}" srcOrd="0" destOrd="4" presId="urn:microsoft.com/office/officeart/2009/3/layout/RandomtoResultProcess"/>
    <dgm:cxn modelId="{0A1AB438-2DFC-49FF-B687-403EF5DE4040}" srcId="{CB88D0C4-6C39-4629-9DEF-57288A3EBE4C}" destId="{44032083-E523-4ACF-BFC7-F3BF33AC6C42}" srcOrd="3" destOrd="0" parTransId="{868A494B-0D1A-4B80-8BD8-70C7DFD7C7A3}" sibTransId="{A88CD297-7F78-42F1-8898-1F3DC93D9BAE}"/>
    <dgm:cxn modelId="{7A31F64A-78F9-4A19-ADCF-0751602B3BA9}" type="presOf" srcId="{1EC23686-56D6-4482-B4E3-3F9784E88994}" destId="{D0141DF7-7335-4AF9-B647-61132FA674C2}" srcOrd="0" destOrd="0" presId="urn:microsoft.com/office/officeart/2009/3/layout/RandomtoResultProcess"/>
    <dgm:cxn modelId="{E56D384D-0A6A-4CCA-BA88-B89DDB425E0F}" srcId="{CB88D0C4-6C39-4629-9DEF-57288A3EBE4C}" destId="{B35207EC-8A84-45E2-822E-30EC4F991BE5}" srcOrd="0" destOrd="0" parTransId="{98AF3B30-53E4-48D8-9030-4BA4DD6814FB}" sibTransId="{CC5C0F74-5CFA-4E95-A7C9-A61FC467CCF3}"/>
    <dgm:cxn modelId="{E09FDD55-2636-44F0-8260-49E2C966C13B}" srcId="{CB88D0C4-6C39-4629-9DEF-57288A3EBE4C}" destId="{1FB1F598-A38C-48C6-B626-7168409EF5D3}" srcOrd="2" destOrd="0" parTransId="{03BFB259-9669-44AE-B460-AF827C872272}" sibTransId="{C7AD9EAB-26E6-46F4-8258-B5E4AC9B29CA}"/>
    <dgm:cxn modelId="{48786A8E-B657-4AB4-A278-400E3CF709DC}" srcId="{CB88D0C4-6C39-4629-9DEF-57288A3EBE4C}" destId="{1F1EE91B-41AD-49F3-A052-E712DCB6A234}" srcOrd="1" destOrd="0" parTransId="{BA2C7CEA-2F50-43FC-98F8-91D2DE241BC5}" sibTransId="{7051C4CC-4CC4-4851-8025-AD957C7CDD91}"/>
    <dgm:cxn modelId="{B3DCF892-1AA4-448E-8234-2D23E9E4ADB9}" type="presOf" srcId="{44032083-E523-4ACF-BFC7-F3BF33AC6C42}" destId="{DF84C89C-1262-430D-AF93-92C3B508DD05}" srcOrd="0" destOrd="3" presId="urn:microsoft.com/office/officeart/2009/3/layout/RandomtoResultProcess"/>
    <dgm:cxn modelId="{9331C0A0-872D-4810-AEEC-9A58BCB242E6}" type="presOf" srcId="{1FB1F598-A38C-48C6-B626-7168409EF5D3}" destId="{DF84C89C-1262-430D-AF93-92C3B508DD05}" srcOrd="0" destOrd="2" presId="urn:microsoft.com/office/officeart/2009/3/layout/RandomtoResultProcess"/>
    <dgm:cxn modelId="{8C1963AB-15B8-49A0-B4CC-0D3A4435CA91}" type="presOf" srcId="{B35207EC-8A84-45E2-822E-30EC4F991BE5}" destId="{DF84C89C-1262-430D-AF93-92C3B508DD05}" srcOrd="0" destOrd="0" presId="urn:microsoft.com/office/officeart/2009/3/layout/RandomtoResultProcess"/>
    <dgm:cxn modelId="{FE7C89BD-3ECC-4393-B06F-1DAB7871DAA0}" type="presOf" srcId="{07DC5EEB-1654-4ECB-A96A-EED4BE9D4BB4}" destId="{9CDEC816-87EA-4A81-8F3F-ADF12C3F296F}" srcOrd="0" destOrd="0" presId="urn:microsoft.com/office/officeart/2009/3/layout/RandomtoResultProcess"/>
    <dgm:cxn modelId="{88B3B6D7-DC78-4D2E-86BA-7E54BC4202C1}" type="presOf" srcId="{CB88D0C4-6C39-4629-9DEF-57288A3EBE4C}" destId="{233152BD-22C3-4534-985F-DE866F2D3774}" srcOrd="0" destOrd="0" presId="urn:microsoft.com/office/officeart/2009/3/layout/RandomtoResultProcess"/>
    <dgm:cxn modelId="{3A85BBDB-EBDB-4D33-B0ED-39F9B53F9FEB}" srcId="{CB88D0C4-6C39-4629-9DEF-57288A3EBE4C}" destId="{2446DFBB-CCA6-4BDF-A171-AC6933497A54}" srcOrd="4" destOrd="0" parTransId="{C8A442C6-83E5-4BFD-A416-1F8B9F6F6686}" sibTransId="{DF4D4FA5-F963-4332-8A39-1FA44BF5788D}"/>
    <dgm:cxn modelId="{A3496BEC-7D4E-41F2-B6B2-38A84003D33E}" srcId="{1EC23686-56D6-4482-B4E3-3F9784E88994}" destId="{07DC5EEB-1654-4ECB-A96A-EED4BE9D4BB4}" srcOrd="1" destOrd="0" parTransId="{0B98E39A-7037-46A6-8799-DDA1D4C4A2D3}" sibTransId="{42EB8256-925E-4B15-B238-A97EE64E9CC8}"/>
    <dgm:cxn modelId="{E9581DF0-3643-4F94-9DD5-ECEF66BBD112}" type="presOf" srcId="{1F1EE91B-41AD-49F3-A052-E712DCB6A234}" destId="{DF84C89C-1262-430D-AF93-92C3B508DD05}" srcOrd="0" destOrd="1" presId="urn:microsoft.com/office/officeart/2009/3/layout/RandomtoResultProcess"/>
    <dgm:cxn modelId="{380BD674-87EC-4633-BA43-6D0A2D26ED87}" type="presParOf" srcId="{D0141DF7-7335-4AF9-B647-61132FA674C2}" destId="{77EF7924-DB5F-4B22-A91F-FA129742EC8D}" srcOrd="0" destOrd="0" presId="urn:microsoft.com/office/officeart/2009/3/layout/RandomtoResultProcess"/>
    <dgm:cxn modelId="{C7E78D17-5E9D-4053-AB0F-17535700701D}" type="presParOf" srcId="{77EF7924-DB5F-4B22-A91F-FA129742EC8D}" destId="{233152BD-22C3-4534-985F-DE866F2D3774}" srcOrd="0" destOrd="0" presId="urn:microsoft.com/office/officeart/2009/3/layout/RandomtoResultProcess"/>
    <dgm:cxn modelId="{C7A18600-F4CE-481A-AE3A-A1C9628845DF}" type="presParOf" srcId="{77EF7924-DB5F-4B22-A91F-FA129742EC8D}" destId="{DF84C89C-1262-430D-AF93-92C3B508DD05}" srcOrd="1" destOrd="0" presId="urn:microsoft.com/office/officeart/2009/3/layout/RandomtoResultProcess"/>
    <dgm:cxn modelId="{97CEADE7-09C2-4EF1-8F3C-D40D856CCB97}" type="presParOf" srcId="{77EF7924-DB5F-4B22-A91F-FA129742EC8D}" destId="{B8B8DF43-2AE3-4D67-AEB8-7FC0342901C1}" srcOrd="2" destOrd="0" presId="urn:microsoft.com/office/officeart/2009/3/layout/RandomtoResultProcess"/>
    <dgm:cxn modelId="{71A273B8-1A42-4E16-B589-8396BDA8BF32}" type="presParOf" srcId="{77EF7924-DB5F-4B22-A91F-FA129742EC8D}" destId="{6B5C7A28-0615-4F0F-8FC4-0FFDA265175B}" srcOrd="3" destOrd="0" presId="urn:microsoft.com/office/officeart/2009/3/layout/RandomtoResultProcess"/>
    <dgm:cxn modelId="{DBC21262-F27A-4CB0-97B4-33F8A46E4BF2}" type="presParOf" srcId="{77EF7924-DB5F-4B22-A91F-FA129742EC8D}" destId="{5958335B-A191-49D5-B347-40FF4EC68A44}" srcOrd="4" destOrd="0" presId="urn:microsoft.com/office/officeart/2009/3/layout/RandomtoResultProcess"/>
    <dgm:cxn modelId="{0108133B-096A-4AD9-B183-9C7879E9149D}" type="presParOf" srcId="{77EF7924-DB5F-4B22-A91F-FA129742EC8D}" destId="{3795904C-926F-4AE1-9C40-4490BA3964C5}" srcOrd="5" destOrd="0" presId="urn:microsoft.com/office/officeart/2009/3/layout/RandomtoResultProcess"/>
    <dgm:cxn modelId="{EAF95F61-CBED-430E-AE1B-0BDCF2F4ADAD}" type="presParOf" srcId="{77EF7924-DB5F-4B22-A91F-FA129742EC8D}" destId="{CA03BD73-B9E7-47A5-B6CE-AAC34A0B89FB}" srcOrd="6" destOrd="0" presId="urn:microsoft.com/office/officeart/2009/3/layout/RandomtoResultProcess"/>
    <dgm:cxn modelId="{F70C5CCA-C5A2-4095-A21F-7C405766A432}" type="presParOf" srcId="{77EF7924-DB5F-4B22-A91F-FA129742EC8D}" destId="{555D7660-FEAD-458E-A0A6-A381F7750E7B}" srcOrd="7" destOrd="0" presId="urn:microsoft.com/office/officeart/2009/3/layout/RandomtoResultProcess"/>
    <dgm:cxn modelId="{45BE92E2-3E97-4F75-B730-03923E54D48C}" type="presParOf" srcId="{77EF7924-DB5F-4B22-A91F-FA129742EC8D}" destId="{673D94A3-DA03-4980-8183-0D14423BA7ED}" srcOrd="8" destOrd="0" presId="urn:microsoft.com/office/officeart/2009/3/layout/RandomtoResultProcess"/>
    <dgm:cxn modelId="{9DDECAF3-9C1D-407D-9220-2C957340BAD6}" type="presParOf" srcId="{77EF7924-DB5F-4B22-A91F-FA129742EC8D}" destId="{F7369DCC-3ED0-4927-AF30-4C8B8386F1A3}" srcOrd="9" destOrd="0" presId="urn:microsoft.com/office/officeart/2009/3/layout/RandomtoResultProcess"/>
    <dgm:cxn modelId="{A97665B8-7AA3-4C8C-90AB-83770182E1AD}" type="presParOf" srcId="{77EF7924-DB5F-4B22-A91F-FA129742EC8D}" destId="{F02D9F07-018D-4CAE-9B82-A364C08AF102}" srcOrd="10" destOrd="0" presId="urn:microsoft.com/office/officeart/2009/3/layout/RandomtoResultProcess"/>
    <dgm:cxn modelId="{7D193D88-9741-454F-9AC7-82BE7FCE520A}" type="presParOf" srcId="{77EF7924-DB5F-4B22-A91F-FA129742EC8D}" destId="{8C90C5F5-1D87-485A-9CC4-5D27C2428371}" srcOrd="11" destOrd="0" presId="urn:microsoft.com/office/officeart/2009/3/layout/RandomtoResultProcess"/>
    <dgm:cxn modelId="{2190DB4A-ACBA-415A-8577-C2EBF1EEF902}" type="presParOf" srcId="{77EF7924-DB5F-4B22-A91F-FA129742EC8D}" destId="{B23758C6-AA5E-43B9-B88C-A4CC9BA5FA6B}" srcOrd="12" destOrd="0" presId="urn:microsoft.com/office/officeart/2009/3/layout/RandomtoResultProcess"/>
    <dgm:cxn modelId="{92CA1858-FD09-4D10-8887-66A24DEB04FB}" type="presParOf" srcId="{77EF7924-DB5F-4B22-A91F-FA129742EC8D}" destId="{76E85FF6-3F6D-48DD-912E-CBE03AC935BD}" srcOrd="13" destOrd="0" presId="urn:microsoft.com/office/officeart/2009/3/layout/RandomtoResultProcess"/>
    <dgm:cxn modelId="{2643B670-8CC5-4FAB-8963-64BC0C9F40B2}" type="presParOf" srcId="{77EF7924-DB5F-4B22-A91F-FA129742EC8D}" destId="{41DD54EF-18F7-4368-AA9B-48BAB0941F8B}" srcOrd="14" destOrd="0" presId="urn:microsoft.com/office/officeart/2009/3/layout/RandomtoResultProcess"/>
    <dgm:cxn modelId="{7C1D77E7-66E4-4C28-B9AD-424C0313FDD2}" type="presParOf" srcId="{77EF7924-DB5F-4B22-A91F-FA129742EC8D}" destId="{AEF852AA-EBC1-44DD-82DF-D78657271634}" srcOrd="15" destOrd="0" presId="urn:microsoft.com/office/officeart/2009/3/layout/RandomtoResultProcess"/>
    <dgm:cxn modelId="{A4334B87-443D-4CEF-94B1-17B773167EDA}" type="presParOf" srcId="{77EF7924-DB5F-4B22-A91F-FA129742EC8D}" destId="{DBF7F334-058A-403F-AEF1-6169383A6B6A}" srcOrd="16" destOrd="0" presId="urn:microsoft.com/office/officeart/2009/3/layout/RandomtoResultProcess"/>
    <dgm:cxn modelId="{318B18DF-B823-4AB6-9E3E-30FA373D1F3E}" type="presParOf" srcId="{77EF7924-DB5F-4B22-A91F-FA129742EC8D}" destId="{36BCBDE1-B9F5-4004-B587-2A226E286D3F}" srcOrd="17" destOrd="0" presId="urn:microsoft.com/office/officeart/2009/3/layout/RandomtoResultProcess"/>
    <dgm:cxn modelId="{A6DF4496-948A-4B9B-B6BA-7B4052DEF69E}" type="presParOf" srcId="{77EF7924-DB5F-4B22-A91F-FA129742EC8D}" destId="{1B55AFD4-B688-4C0C-B898-33A4AE2F2FED}" srcOrd="18" destOrd="0" presId="urn:microsoft.com/office/officeart/2009/3/layout/RandomtoResultProcess"/>
    <dgm:cxn modelId="{E0E729FD-80CB-423F-8008-EAE4FBAB1AF7}" type="presParOf" srcId="{77EF7924-DB5F-4B22-A91F-FA129742EC8D}" destId="{C9DE2D23-BA67-4E69-9360-FC40016FA51A}" srcOrd="19" destOrd="0" presId="urn:microsoft.com/office/officeart/2009/3/layout/RandomtoResultProcess"/>
    <dgm:cxn modelId="{A5ADD549-F09F-4EB4-B458-F8198E91003B}" type="presParOf" srcId="{D0141DF7-7335-4AF9-B647-61132FA674C2}" destId="{734B351F-BA35-4A90-8ED7-A1471B96742C}" srcOrd="1" destOrd="0" presId="urn:microsoft.com/office/officeart/2009/3/layout/RandomtoResultProcess"/>
    <dgm:cxn modelId="{3EA997E0-9875-4B39-854B-4A5C0CC77B81}" type="presParOf" srcId="{734B351F-BA35-4A90-8ED7-A1471B96742C}" destId="{CC661048-55AD-4E60-9071-19E85020BA56}" srcOrd="0" destOrd="0" presId="urn:microsoft.com/office/officeart/2009/3/layout/RandomtoResultProcess"/>
    <dgm:cxn modelId="{A4B75E88-A5E2-49BC-986D-98F8FC8A32E7}" type="presParOf" srcId="{734B351F-BA35-4A90-8ED7-A1471B96742C}" destId="{1564F24C-5B2F-486E-9EB6-E9BFFA6ED8A1}" srcOrd="1" destOrd="0" presId="urn:microsoft.com/office/officeart/2009/3/layout/RandomtoResultProcess"/>
    <dgm:cxn modelId="{85E1D954-73B0-45FC-B8D3-8EA753CFF30C}" type="presParOf" srcId="{D0141DF7-7335-4AF9-B647-61132FA674C2}" destId="{F9FA9912-F286-43BE-AF49-9161921B398E}" srcOrd="2" destOrd="0" presId="urn:microsoft.com/office/officeart/2009/3/layout/RandomtoResultProcess"/>
    <dgm:cxn modelId="{E396B4DE-5A64-4180-B196-FCF6C1615F71}" type="presParOf" srcId="{D0141DF7-7335-4AF9-B647-61132FA674C2}" destId="{18288399-F8A3-444F-A6EA-A0050DD33881}" srcOrd="3" destOrd="0" presId="urn:microsoft.com/office/officeart/2009/3/layout/RandomtoResultProcess"/>
    <dgm:cxn modelId="{D2516E94-1460-49C5-8406-4FCAB4BD3CC9}" type="presParOf" srcId="{18288399-F8A3-444F-A6EA-A0050DD33881}" destId="{3C90966C-10FE-4AA0-AD5F-945CEB15F8E3}" srcOrd="0" destOrd="0" presId="urn:microsoft.com/office/officeart/2009/3/layout/RandomtoResultProcess"/>
    <dgm:cxn modelId="{EAA2032D-E16E-4BB5-B689-6848353E68E9}" type="presParOf" srcId="{18288399-F8A3-444F-A6EA-A0050DD33881}" destId="{7E82EB19-BE2B-4191-909A-2EC17CFEC014}" srcOrd="1" destOrd="0" presId="urn:microsoft.com/office/officeart/2009/3/layout/RandomtoResultProcess"/>
    <dgm:cxn modelId="{6CB85726-0A1A-4A28-BB45-5E0B5936B14F}" type="presParOf" srcId="{D0141DF7-7335-4AF9-B647-61132FA674C2}" destId="{9DF2D710-E203-48A5-A73A-6A7FA30A242A}" srcOrd="4" destOrd="0" presId="urn:microsoft.com/office/officeart/2009/3/layout/RandomtoResultProcess"/>
    <dgm:cxn modelId="{41E1F4CC-D387-4F9E-9D13-27C929CF8419}" type="presParOf" srcId="{9DF2D710-E203-48A5-A73A-6A7FA30A242A}" destId="{9CDEC816-87EA-4A81-8F3F-ADF12C3F296F}" srcOrd="0" destOrd="0" presId="urn:microsoft.com/office/officeart/2009/3/layout/RandomtoResultProcess"/>
    <dgm:cxn modelId="{134DEE30-0850-4BB2-ACC1-1D5161A34CC9}" type="presParOf" srcId="{9DF2D710-E203-48A5-A73A-6A7FA30A242A}" destId="{495D86AB-CCB3-4C84-ABD6-D1B664CEBB6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6905290" y="2135577"/>
          <a:ext cx="4152272" cy="1368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6905290" y="2135577"/>
        <a:ext cx="4152272" cy="1368362"/>
      </dsp:txXfrm>
    </dsp:sp>
    <dsp:sp modelId="{DF84C89C-1262-430D-AF93-92C3B508DD05}">
      <dsp:nvSpPr>
        <dsp:cNvPr id="0" name=""/>
        <dsp:cNvSpPr/>
      </dsp:nvSpPr>
      <dsp:spPr>
        <a:xfrm>
          <a:off x="6762978" y="2511482"/>
          <a:ext cx="4500107" cy="2563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 Black" pitchFamily="2" charset="0"/>
            </a:rPr>
            <a:t>PLAN/PROGRAMA:</a:t>
          </a:r>
          <a:endParaRPr lang="es-ES" sz="2000" b="1" kern="1200" noProof="0" dirty="0">
            <a:latin typeface="Montserrat Black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b="1" i="0" kern="1200" noProof="0" dirty="0">
              <a:latin typeface="Montserrat SemiBold" pitchFamily="2" charset="0"/>
            </a:rPr>
            <a:t>Programa de protección y conservación de Áreas Protegidas y de fuentes hídricas</a:t>
          </a:r>
          <a:endParaRPr lang="es-ES" sz="2000" b="1" kern="1200" noProof="0" dirty="0">
            <a:latin typeface="Montserrat Black" pitchFamily="2" charset="0"/>
          </a:endParaRPr>
        </a:p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8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6762978" y="2511482"/>
        <a:ext cx="4500107" cy="2563644"/>
      </dsp:txXfrm>
    </dsp:sp>
    <dsp:sp modelId="{B8B8DF43-2AE3-4D67-AEB8-7FC0342901C1}">
      <dsp:nvSpPr>
        <dsp:cNvPr id="0" name=""/>
        <dsp:cNvSpPr/>
      </dsp:nvSpPr>
      <dsp:spPr>
        <a:xfrm>
          <a:off x="6900571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131777" y="1256994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7686672" y="1349477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149084" y="840823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8750220" y="655858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490079" y="97954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9952491" y="1210753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0599868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0932791" y="2129209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472772" y="1256994"/>
          <a:ext cx="849328" cy="8493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6669365" y="3014160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6946812" y="3430331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7430884" y="4000287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8535297" y="4544272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8939335" y="4162214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258873" y="474367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9732194" y="4231652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0525325" y="3722839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4870504" y="992888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40093" y="993500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197472" y="687279"/>
          <a:ext cx="3533671" cy="35336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14966" y="1204773"/>
        <a:ext cx="2498683" cy="2498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6905290" y="2135577"/>
          <a:ext cx="4152272" cy="1368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6905290" y="2135577"/>
        <a:ext cx="4152272" cy="1368362"/>
      </dsp:txXfrm>
    </dsp:sp>
    <dsp:sp modelId="{DF84C89C-1262-430D-AF93-92C3B508DD05}">
      <dsp:nvSpPr>
        <dsp:cNvPr id="0" name=""/>
        <dsp:cNvSpPr/>
      </dsp:nvSpPr>
      <dsp:spPr>
        <a:xfrm>
          <a:off x="6762978" y="2511482"/>
          <a:ext cx="4500107" cy="2563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 Black" pitchFamily="2" charset="0"/>
            </a:rPr>
            <a:t>PLAN/PROGRAMA:</a:t>
          </a:r>
          <a:endParaRPr lang="es-ES" sz="2000" b="1" kern="1200" noProof="0" dirty="0">
            <a:latin typeface="Montserrat Black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b="1" i="0" kern="1200" noProof="0" dirty="0">
              <a:latin typeface="Montserrat SemiBold" pitchFamily="2" charset="0"/>
            </a:rPr>
            <a:t>Programa de protección y conservación de Áreas Protegidas y de fuentes hídricas</a:t>
          </a:r>
          <a:endParaRPr lang="es-ES" sz="2000" b="1" kern="1200" noProof="0" dirty="0">
            <a:latin typeface="Montserrat Black" pitchFamily="2" charset="0"/>
          </a:endParaRPr>
        </a:p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8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6762978" y="2511482"/>
        <a:ext cx="4500107" cy="2563644"/>
      </dsp:txXfrm>
    </dsp:sp>
    <dsp:sp modelId="{B8B8DF43-2AE3-4D67-AEB8-7FC0342901C1}">
      <dsp:nvSpPr>
        <dsp:cNvPr id="0" name=""/>
        <dsp:cNvSpPr/>
      </dsp:nvSpPr>
      <dsp:spPr>
        <a:xfrm>
          <a:off x="6900571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131777" y="1256994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7686672" y="1349477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149084" y="840823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8750220" y="655858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490079" y="97954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9952491" y="1210753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0599868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0932791" y="2129209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472772" y="1256994"/>
          <a:ext cx="849328" cy="8493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6669365" y="3014160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6946812" y="3430331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7430884" y="4000287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8535297" y="4544272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8939335" y="4162214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258873" y="474367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9732194" y="4231652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0525325" y="3722839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4870504" y="992888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40093" y="993500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197472" y="687279"/>
          <a:ext cx="3533671" cy="35336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14966" y="1204773"/>
        <a:ext cx="2498683" cy="2498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269707" y="2556078"/>
          <a:ext cx="3938872" cy="129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269707" y="2556078"/>
        <a:ext cx="3938872" cy="1298037"/>
      </dsp:txXfrm>
    </dsp:sp>
    <dsp:sp modelId="{DF84C89C-1262-430D-AF93-92C3B508DD05}">
      <dsp:nvSpPr>
        <dsp:cNvPr id="0" name=""/>
        <dsp:cNvSpPr/>
      </dsp:nvSpPr>
      <dsp:spPr>
        <a:xfrm>
          <a:off x="192742" y="2587070"/>
          <a:ext cx="3938872" cy="2529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t" anchorCtr="0">
          <a:noAutofit/>
        </a:bodyPr>
        <a:lstStyle/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1" i="0" kern="1200" noProof="0" dirty="0">
              <a:latin typeface="Montserrat" pitchFamily="2" charset="0"/>
            </a:rPr>
            <a:t>PLAN/PROGRAMA:</a:t>
          </a:r>
          <a:endParaRPr lang="es-ES" sz="1800" b="1" kern="1200" noProof="0" dirty="0">
            <a:latin typeface="Montserrat" pitchFamily="2" charset="0"/>
          </a:endParaRPr>
        </a:p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b="1" i="0" kern="1200" noProof="0" dirty="0">
              <a:latin typeface="Montserrat" pitchFamily="2" charset="0"/>
            </a:rPr>
            <a:t> </a:t>
          </a:r>
          <a:r>
            <a:rPr lang="es-CL" sz="1800" b="1" i="0" kern="1200" noProof="0" dirty="0">
              <a:latin typeface="Montserrat Light" pitchFamily="2" charset="0"/>
            </a:rPr>
            <a:t>Programa para el rescate y fortalecimiento de la cultura y tradiciones de la parroquia </a:t>
          </a:r>
          <a:r>
            <a:rPr lang="es-CL" sz="1800" b="1" i="0" kern="1200" noProof="0" dirty="0" err="1">
              <a:latin typeface="Montserrat Light" pitchFamily="2" charset="0"/>
            </a:rPr>
            <a:t>Chumblín</a:t>
          </a:r>
          <a:endParaRPr lang="es-ES" sz="1800" b="1" kern="1200" noProof="0" dirty="0">
            <a:latin typeface="Montserrat Light" pitchFamily="2" charset="0"/>
          </a:endParaRPr>
        </a:p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800" b="0" i="0" kern="120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</dsp:txBody>
      <dsp:txXfrm>
        <a:off x="192742" y="2587070"/>
        <a:ext cx="3938872" cy="2529481"/>
      </dsp:txXfrm>
    </dsp:sp>
    <dsp:sp modelId="{B8B8DF43-2AE3-4D67-AEB8-7FC0342901C1}">
      <dsp:nvSpPr>
        <dsp:cNvPr id="0" name=""/>
        <dsp:cNvSpPr/>
      </dsp:nvSpPr>
      <dsp:spPr>
        <a:xfrm>
          <a:off x="265231" y="2161295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484555" y="1722648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010931" y="1810378"/>
          <a:ext cx="492359" cy="4923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449579" y="1327866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019820" y="1152407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721656" y="1459460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160303" y="1678784"/>
          <a:ext cx="492359" cy="4923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3774409" y="2161295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037597" y="2643807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1775678" y="1560707"/>
          <a:ext cx="805678" cy="80567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45908" y="3389508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309096" y="3784290"/>
          <a:ext cx="492359" cy="4923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967067" y="4135208"/>
          <a:ext cx="716158" cy="7161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1888226" y="4705449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063685" y="4135208"/>
          <a:ext cx="492359" cy="4923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502332" y="4749314"/>
          <a:ext cx="313319" cy="31331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2897114" y="4047478"/>
          <a:ext cx="716158" cy="7161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3862138" y="3872020"/>
          <a:ext cx="492359" cy="49235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354497" y="1809648"/>
          <a:ext cx="1445988" cy="276054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5537579" y="1809648"/>
          <a:ext cx="1445988" cy="2760549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139200" y="1556940"/>
          <a:ext cx="3352064" cy="335206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630098" y="2047838"/>
        <a:ext cx="2370268" cy="23702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6566330" y="2556078"/>
          <a:ext cx="3938872" cy="129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6566330" y="2556078"/>
        <a:ext cx="3938872" cy="1298037"/>
      </dsp:txXfrm>
    </dsp:sp>
    <dsp:sp modelId="{DF84C89C-1262-430D-AF93-92C3B508DD05}">
      <dsp:nvSpPr>
        <dsp:cNvPr id="0" name=""/>
        <dsp:cNvSpPr/>
      </dsp:nvSpPr>
      <dsp:spPr>
        <a:xfrm>
          <a:off x="6384591" y="2698232"/>
          <a:ext cx="3938872" cy="2529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 </a:t>
          </a:r>
          <a:r>
            <a:rPr lang="es-CL" sz="2000" b="0" i="0" kern="1200" noProof="0" dirty="0">
              <a:latin typeface="Montserrat" pitchFamily="2" charset="0"/>
            </a:rPr>
            <a:t>Programa para la atención a grupos vulnerables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6384591" y="2698232"/>
        <a:ext cx="3938872" cy="2529481"/>
      </dsp:txXfrm>
    </dsp:sp>
    <dsp:sp modelId="{B8B8DF43-2AE3-4D67-AEB8-7FC0342901C1}">
      <dsp:nvSpPr>
        <dsp:cNvPr id="0" name=""/>
        <dsp:cNvSpPr/>
      </dsp:nvSpPr>
      <dsp:spPr>
        <a:xfrm>
          <a:off x="6561854" y="2161295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6781178" y="1722648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222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7307554" y="1810378"/>
          <a:ext cx="492359" cy="49235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444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7746202" y="1327866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8316443" y="1152407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8889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018279" y="1459460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1111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9456926" y="1678784"/>
          <a:ext cx="492359" cy="49235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0071032" y="2161295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5556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0334220" y="2643807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7778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053255" y="1722648"/>
          <a:ext cx="805678" cy="805678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6342531" y="3389508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2222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6605719" y="3784290"/>
          <a:ext cx="492359" cy="49235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4444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7263690" y="4135208"/>
          <a:ext cx="716158" cy="716158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8184849" y="4705449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8889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8360308" y="4135208"/>
          <a:ext cx="492359" cy="49235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31111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8798955" y="4749314"/>
          <a:ext cx="313319" cy="31331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33333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9193737" y="4047478"/>
          <a:ext cx="716158" cy="716158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35556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0158761" y="3872020"/>
          <a:ext cx="492359" cy="492359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37778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4866061" y="1809648"/>
          <a:ext cx="1445988" cy="2760549"/>
        </a:xfrm>
        <a:prstGeom prst="chevron">
          <a:avLst>
            <a:gd name="adj" fmla="val 6231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3713460" y="1809648"/>
          <a:ext cx="1445988" cy="2760549"/>
        </a:xfrm>
        <a:prstGeom prst="chevron">
          <a:avLst>
            <a:gd name="adj" fmla="val 62310"/>
          </a:avLst>
        </a:prstGeom>
        <a:solidFill>
          <a:schemeClr val="accent6">
            <a:shade val="90000"/>
            <a:hueOff val="71940"/>
            <a:satOff val="-1511"/>
            <a:lumOff val="273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201540" y="1556940"/>
          <a:ext cx="3352064" cy="335206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692438" y="2047838"/>
        <a:ext cx="2370268" cy="23702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6905290" y="2135577"/>
          <a:ext cx="4152272" cy="1368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6905290" y="2135577"/>
        <a:ext cx="4152272" cy="1368362"/>
      </dsp:txXfrm>
    </dsp:sp>
    <dsp:sp modelId="{DF84C89C-1262-430D-AF93-92C3B508DD05}">
      <dsp:nvSpPr>
        <dsp:cNvPr id="0" name=""/>
        <dsp:cNvSpPr/>
      </dsp:nvSpPr>
      <dsp:spPr>
        <a:xfrm>
          <a:off x="6762978" y="2147189"/>
          <a:ext cx="4500107" cy="2563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 Black" pitchFamily="2" charset="0"/>
            </a:rPr>
            <a:t>PLAN/PROGRAMA:</a:t>
          </a:r>
          <a:endParaRPr lang="es-ES" sz="2000" b="1" kern="1200" noProof="0" dirty="0">
            <a:latin typeface="Montserrat Black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 SemiBold" pitchFamily="2" charset="0"/>
            </a:rPr>
            <a:t>Programa de incremento de la productividad a través de la entrega de insumos productivos e innovación tecnológica.</a:t>
          </a:r>
          <a:endParaRPr lang="es-ES" sz="2000" b="1" kern="1200" noProof="0" dirty="0">
            <a:latin typeface="Montserrat Black" pitchFamily="2" charset="0"/>
          </a:endParaRPr>
        </a:p>
        <a:p>
          <a:pPr marL="171450" lvl="1" indent="-171450" algn="ctr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18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6762978" y="2147189"/>
        <a:ext cx="4500107" cy="2563644"/>
      </dsp:txXfrm>
    </dsp:sp>
    <dsp:sp modelId="{B8B8DF43-2AE3-4D67-AEB8-7FC0342901C1}">
      <dsp:nvSpPr>
        <dsp:cNvPr id="0" name=""/>
        <dsp:cNvSpPr/>
      </dsp:nvSpPr>
      <dsp:spPr>
        <a:xfrm>
          <a:off x="6900571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131777" y="1256994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7686672" y="1349477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149084" y="840823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8750220" y="655858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490079" y="97954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9952491" y="1210753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0599868" y="1719406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0932791" y="2129209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472772" y="1256994"/>
          <a:ext cx="849328" cy="84932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6669365" y="3014160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6946812" y="3430331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7430884" y="4000287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8535297" y="4544272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8939335" y="4162214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258873" y="4743677"/>
          <a:ext cx="330294" cy="3302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9732194" y="4231652"/>
          <a:ext cx="754958" cy="75495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0525325" y="3722839"/>
          <a:ext cx="519034" cy="5190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4870504" y="992888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40093" y="993500"/>
          <a:ext cx="1524328" cy="29101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197472" y="687279"/>
          <a:ext cx="3533671" cy="353367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14966" y="1204773"/>
        <a:ext cx="2498683" cy="24986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7219643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7219643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7216286" y="2302712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7216286" y="2302712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721472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455966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8034957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517450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9144690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916678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10399171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107466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1364156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855195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7043973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7333466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8057203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9070441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9263436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745931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10180170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1198113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5382950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81613" y="1002865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218656" y="759634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58623" y="1299601"/>
        <a:ext cx="2607188" cy="26071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293637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293637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290279" y="2302712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290279" y="2302712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28871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529959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108951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591443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218683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990671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473164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414865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438149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1929188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117966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407459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1131196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2144435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337429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819924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3254164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4272106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786725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6088063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872930" y="794367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8412897" y="1334334"/>
        <a:ext cx="2607188" cy="26071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7219643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7219643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7216286" y="2302712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7216286" y="2302712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721472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455966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8034957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517450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9144690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916678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10399171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107466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1364156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855195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7043973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7333466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8057203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9070441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9263436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745931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10180170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1198113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5382950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81613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218656" y="759634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58623" y="1299601"/>
        <a:ext cx="2607188" cy="260718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7219643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7219643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7216286" y="2302712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7216286" y="2302712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721472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7455966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8034957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8517450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9144690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9916678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10399171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11074660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11364156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8855195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7043973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7333466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8057203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9070441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9263436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9745931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10180170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11198113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 rot="10800000">
          <a:off x="5382950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 rot="10800000">
          <a:off x="4081613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218656" y="759634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58623" y="1299601"/>
        <a:ext cx="2607188" cy="26071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598292" y="1319364"/>
          <a:ext cx="3702298" cy="1220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598292" y="1319364"/>
        <a:ext cx="3702298" cy="1220075"/>
      </dsp:txXfrm>
    </dsp:sp>
    <dsp:sp modelId="{DF84C89C-1262-430D-AF93-92C3B508DD05}">
      <dsp:nvSpPr>
        <dsp:cNvPr id="0" name=""/>
        <dsp:cNvSpPr/>
      </dsp:nvSpPr>
      <dsp:spPr>
        <a:xfrm>
          <a:off x="594386" y="1412281"/>
          <a:ext cx="3583269" cy="2285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594386" y="1412281"/>
        <a:ext cx="3583269" cy="2285827"/>
      </dsp:txXfrm>
    </dsp:sp>
    <dsp:sp modelId="{B8B8DF43-2AE3-4D67-AEB8-7FC0342901C1}">
      <dsp:nvSpPr>
        <dsp:cNvPr id="0" name=""/>
        <dsp:cNvSpPr/>
      </dsp:nvSpPr>
      <dsp:spPr>
        <a:xfrm>
          <a:off x="594084" y="948293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800235" y="535991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294997" y="618452"/>
          <a:ext cx="462787" cy="46278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707298" y="164920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243290" y="0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902972" y="288610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315274" y="494761"/>
          <a:ext cx="462787" cy="46278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3892496" y="948293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139877" y="1401824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1995909" y="535991"/>
          <a:ext cx="757288" cy="7572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448177" y="2097009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695556" y="2468083"/>
          <a:ext cx="462787" cy="46278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1314007" y="2797927"/>
          <a:ext cx="673145" cy="67314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2179843" y="3333913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344761" y="2797925"/>
          <a:ext cx="462787" cy="46278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757065" y="3375143"/>
          <a:ext cx="294501" cy="29450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3128133" y="2715467"/>
          <a:ext cx="673145" cy="67314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3997989" y="2401711"/>
          <a:ext cx="462787" cy="46278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437743" y="617766"/>
          <a:ext cx="1359140" cy="2594747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5549767" y="617766"/>
          <a:ext cx="1359140" cy="2594747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055193" y="380236"/>
          <a:ext cx="3150734" cy="31507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7516607" y="841650"/>
        <a:ext cx="2227906" cy="222790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290742" y="1578756"/>
          <a:ext cx="4340084" cy="1430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290742" y="1578756"/>
        <a:ext cx="4340084" cy="1430255"/>
      </dsp:txXfrm>
    </dsp:sp>
    <dsp:sp modelId="{DF84C89C-1262-430D-AF93-92C3B508DD05}">
      <dsp:nvSpPr>
        <dsp:cNvPr id="0" name=""/>
        <dsp:cNvSpPr/>
      </dsp:nvSpPr>
      <dsp:spPr>
        <a:xfrm>
          <a:off x="479905" y="1583657"/>
          <a:ext cx="4200550" cy="26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4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479905" y="1583657"/>
        <a:ext cx="4200550" cy="2679600"/>
      </dsp:txXfrm>
    </dsp:sp>
    <dsp:sp modelId="{B8B8DF43-2AE3-4D67-AEB8-7FC0342901C1}">
      <dsp:nvSpPr>
        <dsp:cNvPr id="0" name=""/>
        <dsp:cNvSpPr/>
      </dsp:nvSpPr>
      <dsp:spPr>
        <a:xfrm>
          <a:off x="285810" y="1143761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527474" y="660433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107467" y="757099"/>
          <a:ext cx="542510" cy="5425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590795" y="225439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219120" y="32108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992445" y="370437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475772" y="612101"/>
          <a:ext cx="542510" cy="5425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4152431" y="1143761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442427" y="1675421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2005452" y="450517"/>
          <a:ext cx="887744" cy="88774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114767" y="2490364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404761" y="2925362"/>
          <a:ext cx="542510" cy="5425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1129751" y="3312028"/>
          <a:ext cx="789106" cy="78910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2144743" y="3940346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338072" y="3312024"/>
          <a:ext cx="542510" cy="5425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821402" y="3988679"/>
          <a:ext cx="345233" cy="3452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3256393" y="3215362"/>
          <a:ext cx="789106" cy="78910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4276097" y="2847556"/>
          <a:ext cx="542510" cy="5425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791607" y="756295"/>
          <a:ext cx="1593276" cy="3041738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6095197" y="756295"/>
          <a:ext cx="1593276" cy="3041738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859958" y="477846"/>
          <a:ext cx="3693504" cy="369350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8400859" y="1018747"/>
        <a:ext cx="2611702" cy="26117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293637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293637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247256" y="2197799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equipamiento y espacios públicos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247256" y="2197799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28871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529959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108951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591443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218683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990671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473164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414865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438149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1929188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117966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407459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1131196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2144435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337429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819924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3254164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4272106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786725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6088063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849775" y="759634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8389742" y="1299601"/>
        <a:ext cx="2607188" cy="26071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152BD-22C3-4534-985F-DE866F2D3774}">
      <dsp:nvSpPr>
        <dsp:cNvPr id="0" name=""/>
        <dsp:cNvSpPr/>
      </dsp:nvSpPr>
      <dsp:spPr>
        <a:xfrm>
          <a:off x="293637" y="1858642"/>
          <a:ext cx="4332585" cy="1427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rtlCol="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1800" b="1" kern="1200" noProof="0" dirty="0">
            <a:solidFill>
              <a:schemeClr val="tx2"/>
            </a:solidFill>
          </a:endParaRPr>
        </a:p>
      </dsp:txBody>
      <dsp:txXfrm>
        <a:off x="293637" y="1858642"/>
        <a:ext cx="4332585" cy="1427784"/>
      </dsp:txXfrm>
    </dsp:sp>
    <dsp:sp modelId="{DF84C89C-1262-430D-AF93-92C3B508DD05}">
      <dsp:nvSpPr>
        <dsp:cNvPr id="0" name=""/>
        <dsp:cNvSpPr/>
      </dsp:nvSpPr>
      <dsp:spPr>
        <a:xfrm>
          <a:off x="289499" y="2240706"/>
          <a:ext cx="4193293" cy="267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rtlCol="0" anchor="t" anchorCtr="0">
          <a:noAutofit/>
        </a:bodyPr>
        <a:lstStyle/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b="1" i="0" kern="1200" noProof="0" dirty="0">
              <a:latin typeface="Montserrat" pitchFamily="2" charset="0"/>
            </a:rPr>
            <a:t>PLAN/PROGRAMA:</a:t>
          </a:r>
          <a:endParaRPr lang="es-ES" sz="2000" b="1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2000" b="0" i="0" kern="1200" noProof="0" dirty="0">
              <a:latin typeface="Montserrat" pitchFamily="2" charset="0"/>
            </a:rPr>
            <a:t>Programa de vialidad</a:t>
          </a:r>
          <a:endParaRPr lang="es-ES" sz="2000" b="0" kern="1200" noProof="0" dirty="0">
            <a:latin typeface="Montserrat" pitchFamily="2" charset="0"/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1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ctr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C" sz="2000" b="0" i="0" kern="1200" noProof="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289499" y="2240706"/>
        <a:ext cx="4193293" cy="2674971"/>
      </dsp:txXfrm>
    </dsp:sp>
    <dsp:sp modelId="{B8B8DF43-2AE3-4D67-AEB8-7FC0342901C1}">
      <dsp:nvSpPr>
        <dsp:cNvPr id="0" name=""/>
        <dsp:cNvSpPr/>
      </dsp:nvSpPr>
      <dsp:spPr>
        <a:xfrm>
          <a:off x="28871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5C7A28-0615-4F0F-8FC4-0FFDA265175B}">
      <dsp:nvSpPr>
        <dsp:cNvPr id="0" name=""/>
        <dsp:cNvSpPr/>
      </dsp:nvSpPr>
      <dsp:spPr>
        <a:xfrm>
          <a:off x="529959" y="94190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335B-A191-49D5-B347-40FF4EC68A44}">
      <dsp:nvSpPr>
        <dsp:cNvPr id="0" name=""/>
        <dsp:cNvSpPr/>
      </dsp:nvSpPr>
      <dsp:spPr>
        <a:xfrm>
          <a:off x="1108951" y="1038405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95904C-926F-4AE1-9C40-4490BA3964C5}">
      <dsp:nvSpPr>
        <dsp:cNvPr id="0" name=""/>
        <dsp:cNvSpPr/>
      </dsp:nvSpPr>
      <dsp:spPr>
        <a:xfrm>
          <a:off x="1591443" y="507663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3BD73-B9E7-47A5-B6CE-AAC34A0B89FB}">
      <dsp:nvSpPr>
        <dsp:cNvPr id="0" name=""/>
        <dsp:cNvSpPr/>
      </dsp:nvSpPr>
      <dsp:spPr>
        <a:xfrm>
          <a:off x="2218683" y="314666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5D7660-FEAD-458E-A0A6-A381F7750E7B}">
      <dsp:nvSpPr>
        <dsp:cNvPr id="0" name=""/>
        <dsp:cNvSpPr/>
      </dsp:nvSpPr>
      <dsp:spPr>
        <a:xfrm>
          <a:off x="2990671" y="65241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D94A3-DA03-4980-8183-0D14423BA7ED}">
      <dsp:nvSpPr>
        <dsp:cNvPr id="0" name=""/>
        <dsp:cNvSpPr/>
      </dsp:nvSpPr>
      <dsp:spPr>
        <a:xfrm>
          <a:off x="3473164" y="893657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369DCC-3ED0-4927-AF30-4C8B8386F1A3}">
      <dsp:nvSpPr>
        <dsp:cNvPr id="0" name=""/>
        <dsp:cNvSpPr/>
      </dsp:nvSpPr>
      <dsp:spPr>
        <a:xfrm>
          <a:off x="4148653" y="1424399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D9F07-018D-4CAE-9B82-A364C08AF102}">
      <dsp:nvSpPr>
        <dsp:cNvPr id="0" name=""/>
        <dsp:cNvSpPr/>
      </dsp:nvSpPr>
      <dsp:spPr>
        <a:xfrm>
          <a:off x="4438149" y="1955140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90C5F5-1D87-485A-9CC4-5D27C2428371}">
      <dsp:nvSpPr>
        <dsp:cNvPr id="0" name=""/>
        <dsp:cNvSpPr/>
      </dsp:nvSpPr>
      <dsp:spPr>
        <a:xfrm>
          <a:off x="1929188" y="941906"/>
          <a:ext cx="886210" cy="8862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758C6-AA5E-43B9-B88C-A4CC9BA5FA6B}">
      <dsp:nvSpPr>
        <dsp:cNvPr id="0" name=""/>
        <dsp:cNvSpPr/>
      </dsp:nvSpPr>
      <dsp:spPr>
        <a:xfrm>
          <a:off x="117966" y="2768675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E85FF6-3F6D-48DD-912E-CBE03AC935BD}">
      <dsp:nvSpPr>
        <dsp:cNvPr id="0" name=""/>
        <dsp:cNvSpPr/>
      </dsp:nvSpPr>
      <dsp:spPr>
        <a:xfrm>
          <a:off x="407459" y="3202922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D54EF-18F7-4368-AA9B-48BAB0941F8B}">
      <dsp:nvSpPr>
        <dsp:cNvPr id="0" name=""/>
        <dsp:cNvSpPr/>
      </dsp:nvSpPr>
      <dsp:spPr>
        <a:xfrm>
          <a:off x="1131196" y="3588919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852AA-EBC1-44DD-82DF-D78657271634}">
      <dsp:nvSpPr>
        <dsp:cNvPr id="0" name=""/>
        <dsp:cNvSpPr/>
      </dsp:nvSpPr>
      <dsp:spPr>
        <a:xfrm>
          <a:off x="2144435" y="4216152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F7F334-058A-403F-AEF1-6169383A6B6A}">
      <dsp:nvSpPr>
        <dsp:cNvPr id="0" name=""/>
        <dsp:cNvSpPr/>
      </dsp:nvSpPr>
      <dsp:spPr>
        <a:xfrm>
          <a:off x="2337429" y="3588916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BCBDE1-B9F5-4004-B587-2A226E286D3F}">
      <dsp:nvSpPr>
        <dsp:cNvPr id="0" name=""/>
        <dsp:cNvSpPr/>
      </dsp:nvSpPr>
      <dsp:spPr>
        <a:xfrm>
          <a:off x="2819924" y="4264401"/>
          <a:ext cx="344637" cy="3446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55AFD4-B688-4C0C-B898-33A4AE2F2FED}">
      <dsp:nvSpPr>
        <dsp:cNvPr id="0" name=""/>
        <dsp:cNvSpPr/>
      </dsp:nvSpPr>
      <dsp:spPr>
        <a:xfrm>
          <a:off x="3254164" y="3492421"/>
          <a:ext cx="787742" cy="7877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E2D23-BA67-4E69-9360-FC40016FA51A}">
      <dsp:nvSpPr>
        <dsp:cNvPr id="0" name=""/>
        <dsp:cNvSpPr/>
      </dsp:nvSpPr>
      <dsp:spPr>
        <a:xfrm>
          <a:off x="4272106" y="3125250"/>
          <a:ext cx="541573" cy="54157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661048-55AD-4E60-9071-19E85020BA56}">
      <dsp:nvSpPr>
        <dsp:cNvPr id="0" name=""/>
        <dsp:cNvSpPr/>
      </dsp:nvSpPr>
      <dsp:spPr>
        <a:xfrm>
          <a:off x="4828286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0966C-10FE-4AA0-AD5F-945CEB15F8E3}">
      <dsp:nvSpPr>
        <dsp:cNvPr id="0" name=""/>
        <dsp:cNvSpPr/>
      </dsp:nvSpPr>
      <dsp:spPr>
        <a:xfrm>
          <a:off x="6129623" y="1037602"/>
          <a:ext cx="1590523" cy="3036482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dk2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EC816-87EA-4A81-8F3F-ADF12C3F296F}">
      <dsp:nvSpPr>
        <dsp:cNvPr id="0" name=""/>
        <dsp:cNvSpPr/>
      </dsp:nvSpPr>
      <dsp:spPr>
        <a:xfrm>
          <a:off x="7849775" y="759634"/>
          <a:ext cx="3687122" cy="368712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s-ES" sz="2000" b="1" kern="1200" noProof="0" dirty="0">
            <a:solidFill>
              <a:schemeClr val="tx2"/>
            </a:solidFill>
          </a:endParaRPr>
        </a:p>
      </dsp:txBody>
      <dsp:txXfrm>
        <a:off x="8389742" y="1299601"/>
        <a:ext cx="2607188" cy="2607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A2B0A8C-8A53-47B4-87FE-FD79F44507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2FD2F75-4723-4D19-A015-F710FC1819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3538F-2982-46F2-A990-44797FC6FAAC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6006D7-62CB-4D89-BF31-E9DAAA66EC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05524A-0755-493F-86EA-B64E8BCEAC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E67EF-1F22-479A-A30D-ECB88629FB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083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7E0F5-9CEC-4A9B-99CB-234ED36F092B}" type="datetimeFigureOut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009DD-49B9-4AED-B9AE-7CD4AE12A89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8587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62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037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5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277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28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081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603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2638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725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0050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4652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759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8229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855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773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964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697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3737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9721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517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29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0867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7034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3034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828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009DD-49B9-4AED-B9AE-7CD4AE12A89A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81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25BFA2B-6C97-4274-9B25-DC9FD34D54F9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71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479BF8-5CD6-4FD5-956A-091F0350A070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85645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AE8780-DE7D-4E83-9280-17932B0D9AF8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27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0C6ADA7-B5C6-4479-BCA8-9D6C53FF986F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55709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479BF8-5CD6-4FD5-956A-091F0350A070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741944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33D2E76-06C8-485F-897F-084AC2373803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6471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5193613-DC2C-4AC9-86FE-2526792A8FB3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65950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rtl="0"/>
            <a:fld id="{EC479BF8-5CD6-4FD5-956A-091F0350A070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5277707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479BF8-5CD6-4FD5-956A-091F0350A070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157264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14B999-2564-4963-94EE-ADD2E7066A39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822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6551CF8-631D-4B47-AA5C-F99AC1E2F82F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1766878-3199-4EAB-94E7-2D6D11070E1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3750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EC479BF8-5CD6-4FD5-956A-091F0350A070}" type="datetime1">
              <a:rPr lang="es-ES" noProof="0" smtClean="0"/>
              <a:t>28/05/2026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71766878-3199-4EAB-94E7-2D6D11070E14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36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"/><Relationship Id="rId2" Type="http://schemas.openxmlformats.org/officeDocument/2006/relationships/image" Target="../media/image63.JPE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"/><Relationship Id="rId5" Type="http://schemas.openxmlformats.org/officeDocument/2006/relationships/image" Target="../media/image66.JPE"/><Relationship Id="rId4" Type="http://schemas.openxmlformats.org/officeDocument/2006/relationships/image" Target="../media/image65.JPE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jpeg"/><Relationship Id="rId7" Type="http://schemas.openxmlformats.org/officeDocument/2006/relationships/image" Target="../media/image82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9" Type="http://schemas.openxmlformats.org/officeDocument/2006/relationships/image" Target="../media/image8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"/><Relationship Id="rId2" Type="http://schemas.openxmlformats.org/officeDocument/2006/relationships/image" Target="../media/image85.JPE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"/><Relationship Id="rId3" Type="http://schemas.openxmlformats.org/officeDocument/2006/relationships/image" Target="../media/image88.JPE"/><Relationship Id="rId7" Type="http://schemas.openxmlformats.org/officeDocument/2006/relationships/image" Target="../media/image92.JPE"/><Relationship Id="rId2" Type="http://schemas.openxmlformats.org/officeDocument/2006/relationships/image" Target="../media/image87.JPE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JPE"/><Relationship Id="rId5" Type="http://schemas.openxmlformats.org/officeDocument/2006/relationships/image" Target="../media/image90.JPE"/><Relationship Id="rId4" Type="http://schemas.openxmlformats.org/officeDocument/2006/relationships/image" Target="../media/image89.JPE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"/><Relationship Id="rId2" Type="http://schemas.openxmlformats.org/officeDocument/2006/relationships/image" Target="../media/image116.JPE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9.JPE"/><Relationship Id="rId4" Type="http://schemas.openxmlformats.org/officeDocument/2006/relationships/image" Target="../media/image118.JPE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g"/><Relationship Id="rId3" Type="http://schemas.openxmlformats.org/officeDocument/2006/relationships/image" Target="../media/image121.jpg"/><Relationship Id="rId7" Type="http://schemas.openxmlformats.org/officeDocument/2006/relationships/image" Target="../media/image125.jpg"/><Relationship Id="rId2" Type="http://schemas.openxmlformats.org/officeDocument/2006/relationships/image" Target="../media/image120.JPE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4.jpeg"/><Relationship Id="rId5" Type="http://schemas.openxmlformats.org/officeDocument/2006/relationships/image" Target="../media/image123.jpg"/><Relationship Id="rId4" Type="http://schemas.openxmlformats.org/officeDocument/2006/relationships/image" Target="../media/image122.jpg"/><Relationship Id="rId9" Type="http://schemas.openxmlformats.org/officeDocument/2006/relationships/image" Target="../media/image12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"/><Relationship Id="rId2" Type="http://schemas.openxmlformats.org/officeDocument/2006/relationships/image" Target="../media/image128.JPE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1.JPE"/><Relationship Id="rId4" Type="http://schemas.openxmlformats.org/officeDocument/2006/relationships/image" Target="../media/image130.JPE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g"/><Relationship Id="rId3" Type="http://schemas.openxmlformats.org/officeDocument/2006/relationships/image" Target="../media/image134.jpg"/><Relationship Id="rId7" Type="http://schemas.openxmlformats.org/officeDocument/2006/relationships/image" Target="../media/image138.jp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7.jpg"/><Relationship Id="rId5" Type="http://schemas.openxmlformats.org/officeDocument/2006/relationships/image" Target="../media/image136.jpg"/><Relationship Id="rId4" Type="http://schemas.openxmlformats.org/officeDocument/2006/relationships/image" Target="../media/image135.jpg"/><Relationship Id="rId9" Type="http://schemas.openxmlformats.org/officeDocument/2006/relationships/image" Target="../media/image140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g"/><Relationship Id="rId3" Type="http://schemas.openxmlformats.org/officeDocument/2006/relationships/image" Target="../media/image142.jpeg"/><Relationship Id="rId7" Type="http://schemas.openxmlformats.org/officeDocument/2006/relationships/image" Target="../media/image146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43.jpeg"/><Relationship Id="rId9" Type="http://schemas.openxmlformats.org/officeDocument/2006/relationships/image" Target="../media/image14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7" Type="http://schemas.openxmlformats.org/officeDocument/2006/relationships/image" Target="../media/image154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jpg"/><Relationship Id="rId5" Type="http://schemas.openxmlformats.org/officeDocument/2006/relationships/image" Target="../media/image152.jpg"/><Relationship Id="rId4" Type="http://schemas.openxmlformats.org/officeDocument/2006/relationships/image" Target="../media/image151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jpeg"/><Relationship Id="rId3" Type="http://schemas.openxmlformats.org/officeDocument/2006/relationships/image" Target="../media/image155.jpeg"/><Relationship Id="rId7" Type="http://schemas.openxmlformats.org/officeDocument/2006/relationships/image" Target="../media/image1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10" Type="http://schemas.openxmlformats.org/officeDocument/2006/relationships/image" Target="../media/image162.jpeg"/><Relationship Id="rId4" Type="http://schemas.openxmlformats.org/officeDocument/2006/relationships/image" Target="../media/image156.jpeg"/><Relationship Id="rId9" Type="http://schemas.openxmlformats.org/officeDocument/2006/relationships/image" Target="../media/image16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jpeg"/><Relationship Id="rId3" Type="http://schemas.openxmlformats.org/officeDocument/2006/relationships/image" Target="../media/image164.jpeg"/><Relationship Id="rId7" Type="http://schemas.openxmlformats.org/officeDocument/2006/relationships/image" Target="../media/image168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6.JPE"/><Relationship Id="rId4" Type="http://schemas.openxmlformats.org/officeDocument/2006/relationships/image" Target="../media/image175.JPE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g"/><Relationship Id="rId3" Type="http://schemas.openxmlformats.org/officeDocument/2006/relationships/image" Target="../media/image178.jpg"/><Relationship Id="rId7" Type="http://schemas.openxmlformats.org/officeDocument/2006/relationships/image" Target="../media/image182.jpg"/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1.jpg"/><Relationship Id="rId5" Type="http://schemas.openxmlformats.org/officeDocument/2006/relationships/image" Target="../media/image180.jpg"/><Relationship Id="rId4" Type="http://schemas.openxmlformats.org/officeDocument/2006/relationships/image" Target="../media/image179.jpg"/><Relationship Id="rId9" Type="http://schemas.openxmlformats.org/officeDocument/2006/relationships/image" Target="../media/image18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g"/><Relationship Id="rId3" Type="http://schemas.openxmlformats.org/officeDocument/2006/relationships/image" Target="../media/image191.jpeg"/><Relationship Id="rId7" Type="http://schemas.openxmlformats.org/officeDocument/2006/relationships/image" Target="../media/image195.jpg"/><Relationship Id="rId12" Type="http://schemas.openxmlformats.org/officeDocument/2006/relationships/image" Target="../media/image200.jp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4.jpg"/><Relationship Id="rId11" Type="http://schemas.openxmlformats.org/officeDocument/2006/relationships/image" Target="../media/image199.jpg"/><Relationship Id="rId5" Type="http://schemas.openxmlformats.org/officeDocument/2006/relationships/image" Target="../media/image193.jpg"/><Relationship Id="rId10" Type="http://schemas.openxmlformats.org/officeDocument/2006/relationships/image" Target="../media/image198.jpg"/><Relationship Id="rId4" Type="http://schemas.openxmlformats.org/officeDocument/2006/relationships/image" Target="../media/image192.jpeg"/><Relationship Id="rId9" Type="http://schemas.openxmlformats.org/officeDocument/2006/relationships/image" Target="../media/image197.jp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jpg"/><Relationship Id="rId3" Type="http://schemas.openxmlformats.org/officeDocument/2006/relationships/image" Target="../media/image201.jpeg"/><Relationship Id="rId7" Type="http://schemas.openxmlformats.org/officeDocument/2006/relationships/image" Target="../media/image20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4.jpeg"/><Relationship Id="rId11" Type="http://schemas.openxmlformats.org/officeDocument/2006/relationships/image" Target="../media/image209.JPG"/><Relationship Id="rId5" Type="http://schemas.openxmlformats.org/officeDocument/2006/relationships/image" Target="../media/image203.jpeg"/><Relationship Id="rId10" Type="http://schemas.openxmlformats.org/officeDocument/2006/relationships/image" Target="../media/image208.jpg"/><Relationship Id="rId4" Type="http://schemas.openxmlformats.org/officeDocument/2006/relationships/image" Target="../media/image202.jpeg"/><Relationship Id="rId9" Type="http://schemas.openxmlformats.org/officeDocument/2006/relationships/image" Target="../media/image207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3.jpe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eg"/><Relationship Id="rId3" Type="http://schemas.openxmlformats.org/officeDocument/2006/relationships/image" Target="../media/image215.jpeg"/><Relationship Id="rId7" Type="http://schemas.openxmlformats.org/officeDocument/2006/relationships/image" Target="../media/image219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8.jpeg"/><Relationship Id="rId11" Type="http://schemas.openxmlformats.org/officeDocument/2006/relationships/image" Target="../media/image223.jpg"/><Relationship Id="rId5" Type="http://schemas.openxmlformats.org/officeDocument/2006/relationships/image" Target="../media/image217.jpeg"/><Relationship Id="rId10" Type="http://schemas.openxmlformats.org/officeDocument/2006/relationships/image" Target="../media/image222.jpg"/><Relationship Id="rId4" Type="http://schemas.openxmlformats.org/officeDocument/2006/relationships/image" Target="../media/image216.jpeg"/><Relationship Id="rId9" Type="http://schemas.openxmlformats.org/officeDocument/2006/relationships/image" Target="../media/image221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jpeg"/><Relationship Id="rId13" Type="http://schemas.openxmlformats.org/officeDocument/2006/relationships/image" Target="../media/image235.jpeg"/><Relationship Id="rId3" Type="http://schemas.openxmlformats.org/officeDocument/2006/relationships/image" Target="../media/image225.jpeg"/><Relationship Id="rId7" Type="http://schemas.openxmlformats.org/officeDocument/2006/relationships/image" Target="../media/image229.jpeg"/><Relationship Id="rId12" Type="http://schemas.openxmlformats.org/officeDocument/2006/relationships/image" Target="../media/image234.jpeg"/><Relationship Id="rId17" Type="http://schemas.openxmlformats.org/officeDocument/2006/relationships/image" Target="../media/image239.jpeg"/><Relationship Id="rId2" Type="http://schemas.openxmlformats.org/officeDocument/2006/relationships/image" Target="../media/image224.jpeg"/><Relationship Id="rId16" Type="http://schemas.openxmlformats.org/officeDocument/2006/relationships/image" Target="../media/image2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8.jpeg"/><Relationship Id="rId11" Type="http://schemas.openxmlformats.org/officeDocument/2006/relationships/image" Target="../media/image233.jpeg"/><Relationship Id="rId5" Type="http://schemas.openxmlformats.org/officeDocument/2006/relationships/image" Target="../media/image227.jpeg"/><Relationship Id="rId15" Type="http://schemas.openxmlformats.org/officeDocument/2006/relationships/image" Target="../media/image237.jpg"/><Relationship Id="rId10" Type="http://schemas.openxmlformats.org/officeDocument/2006/relationships/image" Target="../media/image232.jpeg"/><Relationship Id="rId4" Type="http://schemas.openxmlformats.org/officeDocument/2006/relationships/image" Target="../media/image226.jpeg"/><Relationship Id="rId9" Type="http://schemas.openxmlformats.org/officeDocument/2006/relationships/image" Target="../media/image231.jpeg"/><Relationship Id="rId14" Type="http://schemas.openxmlformats.org/officeDocument/2006/relationships/image" Target="../media/image236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4.jpg"/><Relationship Id="rId5" Type="http://schemas.openxmlformats.org/officeDocument/2006/relationships/image" Target="../media/image243.jpg"/><Relationship Id="rId4" Type="http://schemas.openxmlformats.org/officeDocument/2006/relationships/image" Target="../media/image242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jpg"/><Relationship Id="rId3" Type="http://schemas.openxmlformats.org/officeDocument/2006/relationships/image" Target="../media/image246.jpg"/><Relationship Id="rId7" Type="http://schemas.openxmlformats.org/officeDocument/2006/relationships/image" Target="../media/image250.jpg"/><Relationship Id="rId2" Type="http://schemas.openxmlformats.org/officeDocument/2006/relationships/image" Target="../media/image2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jpg"/><Relationship Id="rId5" Type="http://schemas.openxmlformats.org/officeDocument/2006/relationships/image" Target="../media/image248.jpg"/><Relationship Id="rId4" Type="http://schemas.openxmlformats.org/officeDocument/2006/relationships/image" Target="../media/image247.jp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jpg"/><Relationship Id="rId3" Type="http://schemas.openxmlformats.org/officeDocument/2006/relationships/image" Target="../media/image253.jpg"/><Relationship Id="rId7" Type="http://schemas.openxmlformats.org/officeDocument/2006/relationships/image" Target="../media/image257.jp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6.jpeg"/><Relationship Id="rId11" Type="http://schemas.openxmlformats.org/officeDocument/2006/relationships/image" Target="../media/image261.jpeg"/><Relationship Id="rId5" Type="http://schemas.openxmlformats.org/officeDocument/2006/relationships/image" Target="../media/image255.jpeg"/><Relationship Id="rId10" Type="http://schemas.openxmlformats.org/officeDocument/2006/relationships/image" Target="../media/image260.jpg"/><Relationship Id="rId4" Type="http://schemas.openxmlformats.org/officeDocument/2006/relationships/image" Target="../media/image254.jpeg"/><Relationship Id="rId9" Type="http://schemas.openxmlformats.org/officeDocument/2006/relationships/image" Target="../media/image25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5.jpeg"/><Relationship Id="rId4" Type="http://schemas.openxmlformats.org/officeDocument/2006/relationships/image" Target="../media/image26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EA9451E-655C-4588-B2AC-6573965B9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474" y="4781213"/>
            <a:ext cx="3782314" cy="10099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30C05D-04F4-41BA-BF1B-05D6F2BF5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565" y="4463428"/>
            <a:ext cx="2390140" cy="147683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9CDB82B-9AC0-402E-A811-491974D41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713" y="776026"/>
            <a:ext cx="8709516" cy="2601521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ES" sz="88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RENDICIÓN DE </a:t>
            </a:r>
            <a:br>
              <a:rPr lang="es-ES" sz="88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</a:br>
            <a:r>
              <a:rPr lang="es-ES" sz="88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CUENTAS 2025</a:t>
            </a:r>
          </a:p>
        </p:txBody>
      </p:sp>
    </p:spTree>
    <p:extLst>
      <p:ext uri="{BB962C8B-B14F-4D97-AF65-F5344CB8AC3E}">
        <p14:creationId xmlns:p14="http://schemas.microsoft.com/office/powerpoint/2010/main" val="392864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6AFC7B89-D507-43A4-8976-6337324D6BCD}"/>
              </a:ext>
            </a:extLst>
          </p:cNvPr>
          <p:cNvSpPr txBox="1">
            <a:spLocks/>
          </p:cNvSpPr>
          <p:nvPr/>
        </p:nvSpPr>
        <p:spPr>
          <a:xfrm>
            <a:off x="3413759" y="762803"/>
            <a:ext cx="5089161" cy="3275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es-EC" sz="1200" b="1" i="1" u="sng" dirty="0">
              <a:solidFill>
                <a:schemeClr val="tx1"/>
              </a:solidFill>
              <a:latin typeface="Montserrat SemiBold" pitchFamily="2" charset="0"/>
            </a:endParaRP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s-EC" sz="1200" b="1" dirty="0">
                <a:solidFill>
                  <a:schemeClr val="tx1"/>
                </a:solidFill>
                <a:latin typeface="Montserrat SemiBold" pitchFamily="2" charset="0"/>
              </a:rPr>
              <a:t> 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es-EC" sz="1200" b="1" dirty="0">
              <a:solidFill>
                <a:schemeClr val="tx1"/>
              </a:solidFill>
              <a:latin typeface="Footlight MT Light" panose="0204060206030A020304" pitchFamily="18" charset="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s-EC" sz="1200" dirty="0">
              <a:solidFill>
                <a:schemeClr val="tx1"/>
              </a:solidFill>
              <a:latin typeface="Footlight MT Light" panose="0204060206030A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BF0842E-AA24-463A-8279-60C0C6EAA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21" y="679162"/>
            <a:ext cx="10178322" cy="559638"/>
          </a:xfrm>
        </p:spPr>
        <p:txBody>
          <a:bodyPr>
            <a:normAutofit fontScale="90000"/>
          </a:bodyPr>
          <a:lstStyle/>
          <a:p>
            <a:pPr algn="ctr"/>
            <a:r>
              <a:rPr lang="es-EC" sz="40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GAD PARROQUIAL DE CHUMBLÍN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FA3AF59-32C7-48DE-A7BB-5DF8FE0F3719}"/>
              </a:ext>
            </a:extLst>
          </p:cNvPr>
          <p:cNvSpPr txBox="1">
            <a:spLocks/>
          </p:cNvSpPr>
          <p:nvPr/>
        </p:nvSpPr>
        <p:spPr>
          <a:xfrm>
            <a:off x="3210782" y="1273611"/>
            <a:ext cx="6473192" cy="4149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40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ADMINISTRACIÓN</a:t>
            </a:r>
            <a:r>
              <a:rPr lang="es-EC" sz="240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ootlight MT Light" panose="0204060206030A020304" pitchFamily="18" charset="0"/>
              </a:rPr>
              <a:t> </a:t>
            </a:r>
            <a:r>
              <a:rPr lang="es-EC" sz="240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2023-2027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37201D-C8E5-4F0F-8D58-48352D460A61}"/>
              </a:ext>
            </a:extLst>
          </p:cNvPr>
          <p:cNvSpPr/>
          <p:nvPr/>
        </p:nvSpPr>
        <p:spPr>
          <a:xfrm>
            <a:off x="3757963" y="3225429"/>
            <a:ext cx="4676074" cy="847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C" sz="1400" dirty="0">
                <a:latin typeface="Montserrat Medium" pitchFamily="2" charset="0"/>
              </a:rPr>
              <a:t>SRA. NANCY CÁRDENAS INGA </a:t>
            </a:r>
          </a:p>
          <a:p>
            <a:pPr algn="ctr">
              <a:lnSpc>
                <a:spcPct val="120000"/>
              </a:lnSpc>
            </a:pPr>
            <a:r>
              <a:rPr lang="es-EC" sz="1400" b="1" dirty="0">
                <a:latin typeface="Montserrat SemiBold" pitchFamily="2" charset="0"/>
              </a:rPr>
              <a:t>VICEPRESIDENTA </a:t>
            </a:r>
          </a:p>
          <a:p>
            <a:pPr algn="ctr">
              <a:lnSpc>
                <a:spcPct val="120000"/>
              </a:lnSpc>
            </a:pPr>
            <a:r>
              <a:rPr lang="es-EC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COMISION DE PLANIFICACIÓN Y PRESUPUESTO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F58A2DD-708D-4E3A-B54A-D115D27ED5AB}"/>
              </a:ext>
            </a:extLst>
          </p:cNvPr>
          <p:cNvSpPr/>
          <p:nvPr/>
        </p:nvSpPr>
        <p:spPr>
          <a:xfrm>
            <a:off x="702662" y="4790256"/>
            <a:ext cx="30553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>
                <a:latin typeface="Montserrat Medium" pitchFamily="2" charset="0"/>
              </a:rPr>
              <a:t>SR. CARLOS GUALLPA</a:t>
            </a:r>
          </a:p>
          <a:p>
            <a:pPr algn="ctr"/>
            <a:r>
              <a:rPr lang="es-EC" sz="1400" dirty="0">
                <a:latin typeface="Montserrat SemiBold" pitchFamily="2" charset="0"/>
              </a:rPr>
              <a:t> VOCAL </a:t>
            </a:r>
          </a:p>
          <a:p>
            <a:pPr algn="ctr"/>
            <a:r>
              <a:rPr lang="es-EC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COMISIÓN DE SOCIALES Y MEDIO AMBIENTE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A810B00-6F1A-4B00-9C47-F5CB39DFAD26}"/>
              </a:ext>
            </a:extLst>
          </p:cNvPr>
          <p:cNvSpPr/>
          <p:nvPr/>
        </p:nvSpPr>
        <p:spPr>
          <a:xfrm>
            <a:off x="4484952" y="2034995"/>
            <a:ext cx="3347334" cy="731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C" b="1" dirty="0">
                <a:latin typeface="Montserrat Light" pitchFamily="2" charset="0"/>
              </a:rPr>
              <a:t>SR. BENITO PACCHA INGA</a:t>
            </a:r>
          </a:p>
          <a:p>
            <a:pPr algn="ctr">
              <a:lnSpc>
                <a:spcPct val="120000"/>
              </a:lnSpc>
            </a:pPr>
            <a:r>
              <a:rPr lang="es-EC" b="1" dirty="0">
                <a:latin typeface="Montserrat SemiBold" pitchFamily="2" charset="0"/>
              </a:rPr>
              <a:t>PRESIDENTE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7C89B3B-6E51-4DD4-B305-35B73DF221B8}"/>
              </a:ext>
            </a:extLst>
          </p:cNvPr>
          <p:cNvSpPr/>
          <p:nvPr/>
        </p:nvSpPr>
        <p:spPr>
          <a:xfrm>
            <a:off x="4578786" y="4790255"/>
            <a:ext cx="31596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>
                <a:latin typeface="Montserrat Medium" pitchFamily="2" charset="0"/>
              </a:rPr>
              <a:t>SR. CARLOS ARÉVALO PANJÓN</a:t>
            </a:r>
          </a:p>
          <a:p>
            <a:pPr algn="ctr"/>
            <a:r>
              <a:rPr lang="es-EC" sz="1400" dirty="0">
                <a:latin typeface="Montserrat SemiBold" pitchFamily="2" charset="0"/>
              </a:rPr>
              <a:t> VOCAL </a:t>
            </a:r>
          </a:p>
          <a:p>
            <a:pPr algn="ctr"/>
            <a:r>
              <a:rPr lang="es-EC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COMISIÓN DE PRODUCCION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2021086-9C99-4B2A-A286-CD84E5F46A41}"/>
              </a:ext>
            </a:extLst>
          </p:cNvPr>
          <p:cNvSpPr/>
          <p:nvPr/>
        </p:nvSpPr>
        <p:spPr>
          <a:xfrm>
            <a:off x="8403740" y="4790255"/>
            <a:ext cx="2678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>
                <a:latin typeface="Montserrat Medium" pitchFamily="2" charset="0"/>
              </a:rPr>
              <a:t>SR. SIXTO INGA</a:t>
            </a:r>
          </a:p>
          <a:p>
            <a:pPr algn="ctr"/>
            <a:r>
              <a:rPr lang="es-EC" sz="1400" dirty="0">
                <a:latin typeface="Montserrat SemiBold" pitchFamily="2" charset="0"/>
              </a:rPr>
              <a:t> VOCAL </a:t>
            </a:r>
          </a:p>
          <a:p>
            <a:pPr algn="ctr"/>
            <a:r>
              <a:rPr lang="es-EC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tserrat SemiBold" pitchFamily="2" charset="0"/>
              </a:rPr>
              <a:t>COMISIÓN DE VIALIDAD E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295403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708" y="1072105"/>
            <a:ext cx="8988549" cy="71213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 rtl="0"/>
            <a:r>
              <a:rPr lang="es-CL" sz="40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QUÉ ES LA RENDICIÓN DE CUENTAS</a:t>
            </a:r>
          </a:p>
        </p:txBody>
      </p:sp>
      <p:grpSp>
        <p:nvGrpSpPr>
          <p:cNvPr id="10" name="Google Shape;48;p2">
            <a:extLst>
              <a:ext uri="{FF2B5EF4-FFF2-40B4-BE49-F238E27FC236}">
                <a16:creationId xmlns:a16="http://schemas.microsoft.com/office/drawing/2014/main" id="{99F6A550-4BAE-4AB9-BB6C-6638EB66CC5D}"/>
              </a:ext>
            </a:extLst>
          </p:cNvPr>
          <p:cNvGrpSpPr/>
          <p:nvPr/>
        </p:nvGrpSpPr>
        <p:grpSpPr>
          <a:xfrm>
            <a:off x="2409046" y="2052204"/>
            <a:ext cx="7909911" cy="2364166"/>
            <a:chOff x="1166892" y="4983163"/>
            <a:chExt cx="18149808" cy="3335337"/>
          </a:xfrm>
          <a:solidFill>
            <a:schemeClr val="bg1">
              <a:lumMod val="75000"/>
            </a:schemeClr>
          </a:solidFill>
        </p:grpSpPr>
        <p:sp>
          <p:nvSpPr>
            <p:cNvPr id="11" name="Google Shape;49;p2">
              <a:extLst>
                <a:ext uri="{FF2B5EF4-FFF2-40B4-BE49-F238E27FC236}">
                  <a16:creationId xmlns:a16="http://schemas.microsoft.com/office/drawing/2014/main" id="{52638A6E-A96C-42FE-B58B-89EFF8AF680E}"/>
                </a:ext>
              </a:extLst>
            </p:cNvPr>
            <p:cNvSpPr/>
            <p:nvPr/>
          </p:nvSpPr>
          <p:spPr>
            <a:xfrm>
              <a:off x="1166892" y="5753893"/>
              <a:ext cx="3222479" cy="1812003"/>
            </a:xfrm>
            <a:custGeom>
              <a:avLst/>
              <a:gdLst/>
              <a:ahLst/>
              <a:cxnLst/>
              <a:rect l="l" t="t" r="r" b="b"/>
              <a:pathLst>
                <a:path w="21600" h="21588" extrusionOk="0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599" y="8156"/>
                    <a:pt x="21599" y="9468"/>
                  </a:cubicBezTo>
                  <a:cubicBezTo>
                    <a:pt x="21599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599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50;p2">
              <a:extLst>
                <a:ext uri="{FF2B5EF4-FFF2-40B4-BE49-F238E27FC236}">
                  <a16:creationId xmlns:a16="http://schemas.microsoft.com/office/drawing/2014/main" id="{736A64A0-25BD-4FE5-AD5B-1C57049F8CE2}"/>
                </a:ext>
              </a:extLst>
            </p:cNvPr>
            <p:cNvSpPr/>
            <p:nvPr/>
          </p:nvSpPr>
          <p:spPr>
            <a:xfrm>
              <a:off x="5060950" y="4983163"/>
              <a:ext cx="14035088" cy="15414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318" y="0"/>
                  </a:moveTo>
                  <a:cubicBezTo>
                    <a:pt x="788" y="0"/>
                    <a:pt x="358" y="3867"/>
                    <a:pt x="347" y="8670"/>
                  </a:cubicBezTo>
                  <a:lnTo>
                    <a:pt x="0" y="11328"/>
                  </a:lnTo>
                  <a:lnTo>
                    <a:pt x="357" y="14075"/>
                  </a:lnTo>
                  <a:cubicBezTo>
                    <a:pt x="428" y="18332"/>
                    <a:pt x="831" y="21599"/>
                    <a:pt x="1318" y="21599"/>
                  </a:cubicBezTo>
                  <a:lnTo>
                    <a:pt x="20628" y="21599"/>
                  </a:lnTo>
                  <a:cubicBezTo>
                    <a:pt x="21165" y="21599"/>
                    <a:pt x="21600" y="17642"/>
                    <a:pt x="21600" y="12757"/>
                  </a:cubicBezTo>
                  <a:lnTo>
                    <a:pt x="21600" y="8847"/>
                  </a:lnTo>
                  <a:cubicBezTo>
                    <a:pt x="21600" y="3962"/>
                    <a:pt x="21165" y="0"/>
                    <a:pt x="20628" y="0"/>
                  </a:cubicBezTo>
                  <a:lnTo>
                    <a:pt x="13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51;p2">
              <a:extLst>
                <a:ext uri="{FF2B5EF4-FFF2-40B4-BE49-F238E27FC236}">
                  <a16:creationId xmlns:a16="http://schemas.microsoft.com/office/drawing/2014/main" id="{6E51AB1A-B512-45E9-BE15-C41D2BC0F972}"/>
                </a:ext>
              </a:extLst>
            </p:cNvPr>
            <p:cNvSpPr/>
            <p:nvPr/>
          </p:nvSpPr>
          <p:spPr>
            <a:xfrm>
              <a:off x="5222875" y="6777038"/>
              <a:ext cx="14093825" cy="15414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3B383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56;p2">
            <a:extLst>
              <a:ext uri="{FF2B5EF4-FFF2-40B4-BE49-F238E27FC236}">
                <a16:creationId xmlns:a16="http://schemas.microsoft.com/office/drawing/2014/main" id="{3F01967E-E2FD-4508-8404-E4E336EC2B4B}"/>
              </a:ext>
            </a:extLst>
          </p:cNvPr>
          <p:cNvSpPr txBox="1"/>
          <p:nvPr/>
        </p:nvSpPr>
        <p:spPr>
          <a:xfrm>
            <a:off x="4789744" y="2299799"/>
            <a:ext cx="530451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ysClr val="windowText" lastClr="000000"/>
                </a:solidFill>
                <a:latin typeface="Montserrat SemiBold" pitchFamily="2" charset="0"/>
                <a:ea typeface="Calibri"/>
                <a:cs typeface="Calibri"/>
                <a:sym typeface="Calibri"/>
              </a:rPr>
              <a:t>DERECHO CIUDADANO</a:t>
            </a:r>
            <a:endParaRPr sz="3200" b="1" i="0" u="none" strike="noStrike" cap="none" dirty="0">
              <a:solidFill>
                <a:sysClr val="windowText" lastClr="000000"/>
              </a:solidFill>
              <a:latin typeface="Montserrat SemiBold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7;p2">
            <a:extLst>
              <a:ext uri="{FF2B5EF4-FFF2-40B4-BE49-F238E27FC236}">
                <a16:creationId xmlns:a16="http://schemas.microsoft.com/office/drawing/2014/main" id="{9FCF51A5-96C3-41FB-ABD9-27AE7348866D}"/>
              </a:ext>
            </a:extLst>
          </p:cNvPr>
          <p:cNvSpPr/>
          <p:nvPr/>
        </p:nvSpPr>
        <p:spPr>
          <a:xfrm>
            <a:off x="4789744" y="3617433"/>
            <a:ext cx="4993210" cy="3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ysClr val="windowText" lastClr="000000"/>
                </a:solidFill>
                <a:latin typeface="Montserrat SemiBold" pitchFamily="2" charset="0"/>
                <a:ea typeface="Calibri"/>
                <a:cs typeface="Calibri"/>
                <a:sym typeface="Calibri"/>
              </a:rPr>
              <a:t>DEBER DEL MANDATARIO / SERVIDOR PÚBLICO</a:t>
            </a:r>
            <a:endParaRPr sz="2400" b="1" i="0" u="none" strike="noStrike" cap="none" dirty="0">
              <a:solidFill>
                <a:sysClr val="windowText" lastClr="000000"/>
              </a:solidFill>
              <a:latin typeface="Montserrat SemiBold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59;p2">
            <a:extLst>
              <a:ext uri="{FF2B5EF4-FFF2-40B4-BE49-F238E27FC236}">
                <a16:creationId xmlns:a16="http://schemas.microsoft.com/office/drawing/2014/main" id="{BC8EE945-81F0-4022-95E8-D5EA6BEA70D9}"/>
              </a:ext>
            </a:extLst>
          </p:cNvPr>
          <p:cNvSpPr/>
          <p:nvPr/>
        </p:nvSpPr>
        <p:spPr>
          <a:xfrm>
            <a:off x="2619633" y="2752503"/>
            <a:ext cx="661828" cy="66157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6708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449EC12-F9C8-4A09-9446-2640C99FCCF3}"/>
              </a:ext>
            </a:extLst>
          </p:cNvPr>
          <p:cNvSpPr/>
          <p:nvPr/>
        </p:nvSpPr>
        <p:spPr>
          <a:xfrm>
            <a:off x="808902" y="2785657"/>
            <a:ext cx="2292752" cy="15581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s-EC" sz="1600">
              <a:latin typeface="Century Gothic" panose="020B050202020202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471CA19-90D2-4A5B-8AAF-FD5946426E6A}"/>
              </a:ext>
            </a:extLst>
          </p:cNvPr>
          <p:cNvSpPr/>
          <p:nvPr/>
        </p:nvSpPr>
        <p:spPr>
          <a:xfrm>
            <a:off x="3524886" y="3642591"/>
            <a:ext cx="2292752" cy="15581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s-EC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3053EEF-1669-482D-9E01-DD205991AB13}"/>
              </a:ext>
            </a:extLst>
          </p:cNvPr>
          <p:cNvSpPr/>
          <p:nvPr/>
        </p:nvSpPr>
        <p:spPr>
          <a:xfrm>
            <a:off x="6240870" y="3642591"/>
            <a:ext cx="2724728" cy="15581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s-EC" dirty="0">
              <a:highlight>
                <a:srgbClr val="00FF00"/>
              </a:highlight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9AFCCC8-6E7A-4167-BFFC-BA9D8DAA9103}"/>
              </a:ext>
            </a:extLst>
          </p:cNvPr>
          <p:cNvSpPr/>
          <p:nvPr/>
        </p:nvSpPr>
        <p:spPr>
          <a:xfrm>
            <a:off x="9474403" y="2785658"/>
            <a:ext cx="2348142" cy="15581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s-EC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FE944728-2835-4398-8A7E-0EC6AE6B4D5C}"/>
              </a:ext>
            </a:extLst>
          </p:cNvPr>
          <p:cNvCxnSpPr>
            <a:cxnSpLocks/>
            <a:stCxn id="25" idx="2"/>
            <a:endCxn id="9" idx="0"/>
          </p:cNvCxnSpPr>
          <p:nvPr/>
        </p:nvCxnSpPr>
        <p:spPr>
          <a:xfrm>
            <a:off x="6180541" y="2097708"/>
            <a:ext cx="4467933" cy="687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15B3F64-C5A1-4C6D-BC3C-F437B43AF7C2}"/>
              </a:ext>
            </a:extLst>
          </p:cNvPr>
          <p:cNvCxnSpPr>
            <a:cxnSpLocks/>
            <a:stCxn id="25" idx="2"/>
            <a:endCxn id="6" idx="0"/>
          </p:cNvCxnSpPr>
          <p:nvPr/>
        </p:nvCxnSpPr>
        <p:spPr>
          <a:xfrm flipH="1">
            <a:off x="1955278" y="2097708"/>
            <a:ext cx="4225263" cy="687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25562FB-BE7B-4CAF-8257-FE12109503C2}"/>
              </a:ext>
            </a:extLst>
          </p:cNvPr>
          <p:cNvCxnSpPr>
            <a:cxnSpLocks/>
            <a:stCxn id="25" idx="2"/>
            <a:endCxn id="7" idx="0"/>
          </p:cNvCxnSpPr>
          <p:nvPr/>
        </p:nvCxnSpPr>
        <p:spPr>
          <a:xfrm flipH="1">
            <a:off x="4671262" y="2097708"/>
            <a:ext cx="1509279" cy="1544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91AE4F3-C3C8-49FD-8493-CBCAD319F35F}"/>
              </a:ext>
            </a:extLst>
          </p:cNvPr>
          <p:cNvCxnSpPr>
            <a:cxnSpLocks/>
            <a:stCxn id="25" idx="2"/>
            <a:endCxn id="8" idx="0"/>
          </p:cNvCxnSpPr>
          <p:nvPr/>
        </p:nvCxnSpPr>
        <p:spPr>
          <a:xfrm>
            <a:off x="6180541" y="2097708"/>
            <a:ext cx="1422693" cy="1544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Cuadro de texto 11">
            <a:extLst>
              <a:ext uri="{FF2B5EF4-FFF2-40B4-BE49-F238E27FC236}">
                <a16:creationId xmlns:a16="http://schemas.microsoft.com/office/drawing/2014/main" id="{A06A6F3A-67E1-41B8-B629-0F0797EF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218" y="3081069"/>
            <a:ext cx="1793875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Constitución de la República del Ecuador</a:t>
            </a:r>
            <a:endParaRPr kumimoji="0" lang="en-US" altLang="es-EC" sz="1600" b="1" i="0" u="none" strike="noStrike" cap="none" normalizeH="0" baseline="0" dirty="0">
              <a:ln>
                <a:noFill/>
              </a:ln>
              <a:solidFill>
                <a:srgbClr val="4F81BD"/>
              </a:solidFill>
              <a:effectLst/>
              <a:latin typeface="Montserrat" pitchFamily="2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EC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Cuadro de texto 12">
            <a:extLst>
              <a:ext uri="{FF2B5EF4-FFF2-40B4-BE49-F238E27FC236}">
                <a16:creationId xmlns:a16="http://schemas.microsoft.com/office/drawing/2014/main" id="{FC3A8C28-CD6E-44DF-A76A-6B54BCF82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886" y="3936625"/>
            <a:ext cx="2121607" cy="98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Ley Orgánica de Participación Ciudadana (LOPC)</a:t>
            </a:r>
            <a:endParaRPr kumimoji="0" lang="es-EC" altLang="es-EC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0"/>
            </a:endParaRPr>
          </a:p>
        </p:txBody>
      </p:sp>
      <p:sp>
        <p:nvSpPr>
          <p:cNvPr id="17" name="Cuadro de texto 13">
            <a:extLst>
              <a:ext uri="{FF2B5EF4-FFF2-40B4-BE49-F238E27FC236}">
                <a16:creationId xmlns:a16="http://schemas.microsoft.com/office/drawing/2014/main" id="{51031D2A-D900-43D7-B23F-03485D3D0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349" y="3755757"/>
            <a:ext cx="2612249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Ley Orgánica del Consejo de Participación Ciudadana y Control Social (LOCPCCS)</a:t>
            </a:r>
            <a:endParaRPr kumimoji="0" lang="es-EC" altLang="es-EC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0"/>
            </a:endParaRPr>
          </a:p>
        </p:txBody>
      </p:sp>
      <p:sp>
        <p:nvSpPr>
          <p:cNvPr id="18" name="Cuadro de texto 14">
            <a:extLst>
              <a:ext uri="{FF2B5EF4-FFF2-40B4-BE49-F238E27FC236}">
                <a16:creationId xmlns:a16="http://schemas.microsoft.com/office/drawing/2014/main" id="{7D6EC607-90FE-431A-9EB7-B690CEF16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7580" y="2967903"/>
            <a:ext cx="2081789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COOTAD (Código Orgánico de Organización Territorial)</a:t>
            </a:r>
            <a:endParaRPr kumimoji="0" lang="es-EC" altLang="es-EC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BD7D08A-DA27-4601-87DA-F6F9209DFB3A}"/>
              </a:ext>
            </a:extLst>
          </p:cNvPr>
          <p:cNvSpPr/>
          <p:nvPr/>
        </p:nvSpPr>
        <p:spPr>
          <a:xfrm>
            <a:off x="1130374" y="1152828"/>
            <a:ext cx="10100333" cy="944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41" name="Rectángulo 40"/>
          <p:cNvSpPr/>
          <p:nvPr/>
        </p:nvSpPr>
        <p:spPr>
          <a:xfrm>
            <a:off x="1600817" y="1363658"/>
            <a:ext cx="9280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altLang="es-EC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Normativa que Sustenta la Rendición de Cuentas</a:t>
            </a:r>
            <a:endParaRPr lang="es-EC" alt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9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80745AD-6A8C-4F4C-B716-BDE11AFACC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05"/>
          <a:stretch/>
        </p:blipFill>
        <p:spPr>
          <a:xfrm>
            <a:off x="5154789" y="1866618"/>
            <a:ext cx="6624318" cy="3648560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449EC12-F9C8-4A09-9446-2640C99FCCF3}"/>
              </a:ext>
            </a:extLst>
          </p:cNvPr>
          <p:cNvSpPr/>
          <p:nvPr/>
        </p:nvSpPr>
        <p:spPr>
          <a:xfrm>
            <a:off x="827726" y="3322016"/>
            <a:ext cx="2863272" cy="9448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5" name="Cuadro de texto 11">
            <a:extLst>
              <a:ext uri="{FF2B5EF4-FFF2-40B4-BE49-F238E27FC236}">
                <a16:creationId xmlns:a16="http://schemas.microsoft.com/office/drawing/2014/main" id="{A06A6F3A-67E1-41B8-B629-0F0797EF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26" y="3455789"/>
            <a:ext cx="2958896" cy="71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CONSTITUCIÓN DE LA REPÚBLICA DEL ECUADOR</a:t>
            </a:r>
            <a:endParaRPr kumimoji="0" lang="en-US" altLang="es-EC" sz="1400" b="1" i="0" u="none" strike="noStrike" cap="none" normalizeH="0" baseline="0" dirty="0">
              <a:ln>
                <a:noFill/>
              </a:ln>
              <a:solidFill>
                <a:srgbClr val="4F81BD"/>
              </a:solidFill>
              <a:effectLst/>
              <a:latin typeface="Montserrat" pitchFamily="2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EC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0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8DD6E1C9-2C46-4AC8-8D0B-BCD9771EE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3149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8682E565-3818-4F60-BF7A-F006C8B34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7721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cxnSp>
        <p:nvCxnSpPr>
          <p:cNvPr id="4" name="Conector recto de flecha 3"/>
          <p:cNvCxnSpPr>
            <a:stCxn id="15" idx="3"/>
          </p:cNvCxnSpPr>
          <p:nvPr/>
        </p:nvCxnSpPr>
        <p:spPr>
          <a:xfrm>
            <a:off x="3786622" y="3814089"/>
            <a:ext cx="1272543" cy="1303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stCxn id="15" idx="3"/>
            <a:endCxn id="3" idx="1"/>
          </p:cNvCxnSpPr>
          <p:nvPr/>
        </p:nvCxnSpPr>
        <p:spPr>
          <a:xfrm flipV="1">
            <a:off x="3786622" y="3690898"/>
            <a:ext cx="1368167" cy="123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stCxn id="15" idx="3"/>
          </p:cNvCxnSpPr>
          <p:nvPr/>
        </p:nvCxnSpPr>
        <p:spPr>
          <a:xfrm flipV="1">
            <a:off x="3786622" y="2510494"/>
            <a:ext cx="1272543" cy="1303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Rectángulo: esquinas redondeadas 4">
            <a:extLst>
              <a:ext uri="{FF2B5EF4-FFF2-40B4-BE49-F238E27FC236}">
                <a16:creationId xmlns:a16="http://schemas.microsoft.com/office/drawing/2014/main" id="{0F9C97AF-3318-4AC2-B4EB-D6761203C620}"/>
              </a:ext>
            </a:extLst>
          </p:cNvPr>
          <p:cNvSpPr/>
          <p:nvPr/>
        </p:nvSpPr>
        <p:spPr>
          <a:xfrm>
            <a:off x="1467419" y="618349"/>
            <a:ext cx="9245600" cy="944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27" name="Rectángulo 26"/>
          <p:cNvSpPr/>
          <p:nvPr/>
        </p:nvSpPr>
        <p:spPr>
          <a:xfrm>
            <a:off x="1733096" y="900737"/>
            <a:ext cx="9280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altLang="es-EC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Normativa que sustenta la Rendición de Cuentas</a:t>
            </a:r>
            <a:endParaRPr lang="es-EC" alt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8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F9C97AF-3318-4AC2-B4EB-D6761203C620}"/>
              </a:ext>
            </a:extLst>
          </p:cNvPr>
          <p:cNvSpPr/>
          <p:nvPr/>
        </p:nvSpPr>
        <p:spPr>
          <a:xfrm>
            <a:off x="1459536" y="680797"/>
            <a:ext cx="9245600" cy="944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 sz="16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449EC12-F9C8-4A09-9446-2640C99FCCF3}"/>
              </a:ext>
            </a:extLst>
          </p:cNvPr>
          <p:cNvSpPr/>
          <p:nvPr/>
        </p:nvSpPr>
        <p:spPr>
          <a:xfrm>
            <a:off x="1923393" y="1909934"/>
            <a:ext cx="8498948" cy="463995"/>
          </a:xfrm>
          <a:prstGeom prst="roundRect">
            <a:avLst/>
          </a:prstGeom>
          <a:solidFill>
            <a:srgbClr val="D7E5CA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4" name="Cuadro de texto 10">
            <a:extLst>
              <a:ext uri="{FF2B5EF4-FFF2-40B4-BE49-F238E27FC236}">
                <a16:creationId xmlns:a16="http://schemas.microsoft.com/office/drawing/2014/main" id="{5057EE99-7329-473E-A7CE-6DCBBF4A3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976" y="864635"/>
            <a:ext cx="9062720" cy="6746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2400" i="0" u="none" strike="noStrike" normalizeH="0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Normativa que Sustenta la Rendición de Cuentas</a:t>
            </a:r>
            <a:endParaRPr kumimoji="0" lang="es-EC" altLang="es-EC" sz="24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sp>
        <p:nvSpPr>
          <p:cNvPr id="15" name="Cuadro de texto 11">
            <a:extLst>
              <a:ext uri="{FF2B5EF4-FFF2-40B4-BE49-F238E27FC236}">
                <a16:creationId xmlns:a16="http://schemas.microsoft.com/office/drawing/2014/main" id="{A06A6F3A-67E1-41B8-B629-0F0797EF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089" y="1941587"/>
            <a:ext cx="8798493" cy="71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EC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LEY ORGÁNICA DE PARTICIPACIÓN CIUDADANA (LOPC</a:t>
            </a:r>
            <a:r>
              <a:rPr kumimoji="0" lang="es-CL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8DD6E1C9-2C46-4AC8-8D0B-BCD9771EE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3149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8682E565-3818-4F60-BF7A-F006C8B34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7721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504F6A5-FA1F-418D-B507-560CFE8A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245" b="72903"/>
          <a:stretch/>
        </p:blipFill>
        <p:spPr>
          <a:xfrm>
            <a:off x="416560" y="2592226"/>
            <a:ext cx="6509861" cy="92833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504F6A5-FA1F-418D-B507-560CFE8A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245" t="77317"/>
          <a:stretch/>
        </p:blipFill>
        <p:spPr>
          <a:xfrm>
            <a:off x="3257629" y="3804820"/>
            <a:ext cx="6509861" cy="77710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504F6A5-FA1F-418D-B507-560CFE8A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245" t="35377" b="32180"/>
          <a:stretch/>
        </p:blipFill>
        <p:spPr>
          <a:xfrm>
            <a:off x="5123793" y="4855096"/>
            <a:ext cx="6509861" cy="111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9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F9C97AF-3318-4AC2-B4EB-D6761203C620}"/>
              </a:ext>
            </a:extLst>
          </p:cNvPr>
          <p:cNvSpPr/>
          <p:nvPr/>
        </p:nvSpPr>
        <p:spPr>
          <a:xfrm>
            <a:off x="1467419" y="618349"/>
            <a:ext cx="9245600" cy="944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449EC12-F9C8-4A09-9446-2640C99FCCF3}"/>
              </a:ext>
            </a:extLst>
          </p:cNvPr>
          <p:cNvSpPr/>
          <p:nvPr/>
        </p:nvSpPr>
        <p:spPr>
          <a:xfrm>
            <a:off x="1869441" y="1804207"/>
            <a:ext cx="8221797" cy="6445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 dirty="0"/>
          </a:p>
        </p:txBody>
      </p:sp>
      <p:sp>
        <p:nvSpPr>
          <p:cNvPr id="15" name="Cuadro de texto 11">
            <a:extLst>
              <a:ext uri="{FF2B5EF4-FFF2-40B4-BE49-F238E27FC236}">
                <a16:creationId xmlns:a16="http://schemas.microsoft.com/office/drawing/2014/main" id="{A06A6F3A-67E1-41B8-B629-0F0797EF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440" y="1826401"/>
            <a:ext cx="8158735" cy="716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EC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0"/>
                <a:ea typeface="MS Gothic" panose="020B0609070205080204" pitchFamily="49" charset="-128"/>
                <a:cs typeface="Times New Roman" panose="02020603050405020304" pitchFamily="18" charset="0"/>
              </a:rPr>
              <a:t>LEY ORGÁNICA DEL CONSEJO DE PARTICIPACIÓN CIUDADANA Y CONTROL SOCIAL (LOCPCCS)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8DD6E1C9-2C46-4AC8-8D0B-BCD9771EE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3149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8682E565-3818-4F60-BF7A-F006C8B34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7721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2A879BB6-E51E-4917-AD22-7618ACA6F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8412" t="4469" r="772"/>
          <a:stretch/>
        </p:blipFill>
        <p:spPr>
          <a:xfrm>
            <a:off x="1936453" y="2861627"/>
            <a:ext cx="3174492" cy="325578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45AF971-349E-463D-9960-9FF2120F2D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57644"/>
          <a:stretch/>
        </p:blipFill>
        <p:spPr>
          <a:xfrm>
            <a:off x="6803854" y="2785470"/>
            <a:ext cx="2646044" cy="340809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733096" y="807975"/>
            <a:ext cx="7984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altLang="es-EC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Normativa que Sustenta la Rendición de Cuentas</a:t>
            </a:r>
            <a:endParaRPr lang="es-EC" alt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cxnSp>
        <p:nvCxnSpPr>
          <p:cNvPr id="24" name="Conector recto 23"/>
          <p:cNvCxnSpPr/>
          <p:nvPr/>
        </p:nvCxnSpPr>
        <p:spPr>
          <a:xfrm>
            <a:off x="1292772" y="2184700"/>
            <a:ext cx="7883" cy="359336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endCxn id="15" idx="1"/>
          </p:cNvCxnSpPr>
          <p:nvPr/>
        </p:nvCxnSpPr>
        <p:spPr>
          <a:xfrm>
            <a:off x="1300655" y="2184700"/>
            <a:ext cx="56878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1292772" y="3224048"/>
            <a:ext cx="576668" cy="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1292772" y="4501055"/>
            <a:ext cx="576668" cy="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>
            <a:off x="1307524" y="5770179"/>
            <a:ext cx="576668" cy="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/>
          <p:nvPr/>
        </p:nvCxnSpPr>
        <p:spPr>
          <a:xfrm>
            <a:off x="5163207" y="3231931"/>
            <a:ext cx="15213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/>
          <p:nvPr/>
        </p:nvCxnSpPr>
        <p:spPr>
          <a:xfrm>
            <a:off x="5163207" y="4508938"/>
            <a:ext cx="15213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/>
          <p:nvPr/>
        </p:nvCxnSpPr>
        <p:spPr>
          <a:xfrm>
            <a:off x="5163207" y="5770179"/>
            <a:ext cx="15213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76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449EC12-F9C8-4A09-9446-2640C99FCCF3}"/>
              </a:ext>
            </a:extLst>
          </p:cNvPr>
          <p:cNvSpPr/>
          <p:nvPr/>
        </p:nvSpPr>
        <p:spPr>
          <a:xfrm>
            <a:off x="2112977" y="1914295"/>
            <a:ext cx="7448808" cy="526290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sp>
        <p:nvSpPr>
          <p:cNvPr id="15" name="Cuadro de texto 11">
            <a:extLst>
              <a:ext uri="{FF2B5EF4-FFF2-40B4-BE49-F238E27FC236}">
                <a16:creationId xmlns:a16="http://schemas.microsoft.com/office/drawing/2014/main" id="{A06A6F3A-67E1-41B8-B629-0F0797EFD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5366" y="1998497"/>
            <a:ext cx="7263125" cy="93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COOTAD (CÓDIGO ORGÁNICO DE ORGANIZACIÓN TERRITORIAL)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8DD6E1C9-2C46-4AC8-8D0B-BCD9771EE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3149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8682E565-3818-4F60-BF7A-F006C8B34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" y="7721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DF7E6C36-42E8-4FC3-8A02-0CC848CBA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8103" b="62780"/>
          <a:stretch/>
        </p:blipFill>
        <p:spPr>
          <a:xfrm>
            <a:off x="6176929" y="3137853"/>
            <a:ext cx="3448368" cy="133559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6D59DDC-785E-478E-A891-8CE0AD3EEE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57894" b="62451"/>
          <a:stretch/>
        </p:blipFill>
        <p:spPr>
          <a:xfrm>
            <a:off x="6176929" y="4586434"/>
            <a:ext cx="3448368" cy="1224550"/>
          </a:xfrm>
          <a:prstGeom prst="rect">
            <a:avLst/>
          </a:prstGeom>
        </p:spPr>
      </p:pic>
      <p:sp>
        <p:nvSpPr>
          <p:cNvPr id="13" name="Rectángulo: esquinas redondeadas 4">
            <a:extLst>
              <a:ext uri="{FF2B5EF4-FFF2-40B4-BE49-F238E27FC236}">
                <a16:creationId xmlns:a16="http://schemas.microsoft.com/office/drawing/2014/main" id="{0F9C97AF-3318-4AC2-B4EB-D6761203C620}"/>
              </a:ext>
            </a:extLst>
          </p:cNvPr>
          <p:cNvSpPr/>
          <p:nvPr/>
        </p:nvSpPr>
        <p:spPr>
          <a:xfrm>
            <a:off x="1554129" y="271165"/>
            <a:ext cx="9245600" cy="944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C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6D59DDC-785E-478E-A891-8CE0AD3EEE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5179" r="57894"/>
          <a:stretch/>
        </p:blipFill>
        <p:spPr>
          <a:xfrm>
            <a:off x="2033795" y="4473446"/>
            <a:ext cx="2797814" cy="145052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F7E6C36-42E8-4FC3-8A02-0CC848CBA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8103" t="48987"/>
          <a:stretch/>
        </p:blipFill>
        <p:spPr>
          <a:xfrm>
            <a:off x="2051688" y="3090111"/>
            <a:ext cx="2786952" cy="1383334"/>
          </a:xfrm>
          <a:prstGeom prst="rect">
            <a:avLst/>
          </a:prstGeom>
        </p:spPr>
      </p:pic>
      <p:cxnSp>
        <p:nvCxnSpPr>
          <p:cNvPr id="32" name="Conector recto de flecha 31"/>
          <p:cNvCxnSpPr/>
          <p:nvPr/>
        </p:nvCxnSpPr>
        <p:spPr>
          <a:xfrm>
            <a:off x="3727450" y="2519534"/>
            <a:ext cx="1096" cy="618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>
            <a:off x="8058150" y="2519533"/>
            <a:ext cx="1096" cy="618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727450" y="2519533"/>
            <a:ext cx="43307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1D0B6CB-E733-407F-80B1-8AF2CCD48A41}"/>
              </a:ext>
            </a:extLst>
          </p:cNvPr>
          <p:cNvSpPr/>
          <p:nvPr/>
        </p:nvSpPr>
        <p:spPr>
          <a:xfrm>
            <a:off x="1554129" y="460180"/>
            <a:ext cx="9280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altLang="es-EC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S Gothic" panose="020B0609070205080204" pitchFamily="49" charset="-128"/>
                <a:cs typeface="Calibri" panose="020F0502020204030204" pitchFamily="34" charset="0"/>
              </a:rPr>
              <a:t>Normativa que sustenta la Rendición de Cuentas</a:t>
            </a:r>
            <a:endParaRPr lang="es-EC" alt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3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87;p9">
            <a:extLst>
              <a:ext uri="{FF2B5EF4-FFF2-40B4-BE49-F238E27FC236}">
                <a16:creationId xmlns:a16="http://schemas.microsoft.com/office/drawing/2014/main" id="{856883BA-AC3D-4546-A16B-941FBF1E0776}"/>
              </a:ext>
            </a:extLst>
          </p:cNvPr>
          <p:cNvSpPr txBox="1"/>
          <p:nvPr/>
        </p:nvSpPr>
        <p:spPr>
          <a:xfrm>
            <a:off x="1522740" y="704969"/>
            <a:ext cx="914652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RENDICIÓN DE CUENTAS 2025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1065054" y="1913449"/>
            <a:ext cx="3954974" cy="16782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sz="2400" b="1" dirty="0">
              <a:solidFill>
                <a:schemeClr val="bg1"/>
              </a:solidFill>
              <a:latin typeface="Montserrat SemiBold" pitchFamily="2" charset="0"/>
              <a:ea typeface="Microsoft YaHei"/>
              <a:sym typeface="Microsoft YaHei"/>
            </a:endParaRPr>
          </a:p>
          <a:p>
            <a:pPr lvl="0" algn="ctr"/>
            <a:r>
              <a:rPr lang="es-CL" sz="2400" b="1" dirty="0">
                <a:solidFill>
                  <a:schemeClr val="bg1"/>
                </a:solidFill>
                <a:latin typeface="Montserrat" pitchFamily="2" charset="0"/>
                <a:ea typeface="Microsoft YaHei"/>
                <a:sym typeface="Microsoft YaHei"/>
              </a:rPr>
              <a:t>FASE 1</a:t>
            </a:r>
          </a:p>
          <a:p>
            <a:pPr lvl="0" algn="ctr"/>
            <a:r>
              <a:rPr lang="es-CL" dirty="0">
                <a:solidFill>
                  <a:srgbClr val="3B3838"/>
                </a:solidFill>
                <a:latin typeface="Montserrat SemiBold" pitchFamily="2" charset="0"/>
                <a:ea typeface="Microsoft YaHei"/>
                <a:sym typeface="Microsoft YaHei"/>
              </a:rPr>
              <a:t>Planificación y facilitación del proceso desde la asamblea local </a:t>
            </a:r>
          </a:p>
          <a:p>
            <a:pPr algn="ctr"/>
            <a:endParaRPr lang="es-EC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7258941" y="1913449"/>
            <a:ext cx="3954974" cy="16782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b="1" dirty="0">
              <a:solidFill>
                <a:srgbClr val="3B3838"/>
              </a:solidFill>
              <a:latin typeface="Microsoft YaHei"/>
              <a:ea typeface="Microsoft YaHei"/>
              <a:sym typeface="Microsoft YaHei"/>
            </a:endParaRPr>
          </a:p>
          <a:p>
            <a:pPr lvl="0" algn="ctr"/>
            <a:r>
              <a:rPr lang="es-CL" sz="2400" b="1" dirty="0">
                <a:solidFill>
                  <a:schemeClr val="bg1"/>
                </a:solidFill>
                <a:latin typeface="Montserrat" pitchFamily="2" charset="0"/>
                <a:ea typeface="Microsoft YaHei"/>
                <a:sym typeface="Microsoft YaHei"/>
              </a:rPr>
              <a:t>FASE 2</a:t>
            </a:r>
          </a:p>
          <a:p>
            <a:pPr lvl="0" algn="ctr"/>
            <a:r>
              <a:rPr lang="es-MX" dirty="0">
                <a:solidFill>
                  <a:srgbClr val="3B3838"/>
                </a:solidFill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Evaluación de la gestión y elaboración del Informe </a:t>
            </a:r>
          </a:p>
          <a:p>
            <a:pPr lvl="0" algn="ctr"/>
            <a:r>
              <a:rPr lang="es-MX" dirty="0">
                <a:solidFill>
                  <a:srgbClr val="3B3838"/>
                </a:solidFill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Institucional</a:t>
            </a:r>
          </a:p>
          <a:p>
            <a:pPr algn="ctr"/>
            <a:endParaRPr lang="es-EC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7258941" y="4277915"/>
            <a:ext cx="3954974" cy="16782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b="1" dirty="0">
              <a:solidFill>
                <a:srgbClr val="3B3838"/>
              </a:solidFill>
              <a:latin typeface="Microsoft YaHei"/>
              <a:ea typeface="Microsoft YaHei"/>
              <a:sym typeface="Microsoft YaHei"/>
            </a:endParaRPr>
          </a:p>
          <a:p>
            <a:pPr lvl="0" algn="ctr"/>
            <a:r>
              <a:rPr lang="es-CL" sz="2400" b="1" dirty="0">
                <a:solidFill>
                  <a:schemeClr val="bg1"/>
                </a:solidFill>
                <a:latin typeface="Montserrat" pitchFamily="2" charset="0"/>
                <a:ea typeface="Microsoft YaHei"/>
                <a:sym typeface="Microsoft YaHei"/>
              </a:rPr>
              <a:t>FASE 3</a:t>
            </a:r>
          </a:p>
          <a:p>
            <a:pPr lvl="0" algn="ctr"/>
            <a:r>
              <a:rPr lang="es-MX" b="1" dirty="0">
                <a:solidFill>
                  <a:srgbClr val="3B3838"/>
                </a:solidFill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Deliberación pública y evaluación ciudadana del</a:t>
            </a:r>
          </a:p>
          <a:p>
            <a:pPr lvl="0" algn="ctr"/>
            <a:r>
              <a:rPr lang="es-MX" b="1" dirty="0">
                <a:solidFill>
                  <a:srgbClr val="3B3838"/>
                </a:solidFill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Informe Institucional</a:t>
            </a:r>
          </a:p>
          <a:p>
            <a:pPr algn="ctr"/>
            <a:endParaRPr lang="es-EC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1065054" y="4277915"/>
            <a:ext cx="3954974" cy="16782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CL" b="1" dirty="0">
              <a:solidFill>
                <a:srgbClr val="3B3838"/>
              </a:solidFill>
              <a:latin typeface="Microsoft YaHei"/>
              <a:ea typeface="Microsoft YaHei"/>
              <a:sym typeface="Microsoft YaHei"/>
            </a:endParaRPr>
          </a:p>
          <a:p>
            <a:pPr lvl="0" algn="ctr"/>
            <a:r>
              <a:rPr lang="es-CL" sz="2400" b="1" dirty="0">
                <a:solidFill>
                  <a:schemeClr val="bg1"/>
                </a:solidFill>
                <a:latin typeface="Montserrat" pitchFamily="2" charset="0"/>
                <a:ea typeface="Microsoft YaHei"/>
                <a:sym typeface="Microsoft YaHei"/>
              </a:rPr>
              <a:t>FASE 4</a:t>
            </a:r>
          </a:p>
          <a:p>
            <a:pPr lvl="0" algn="ctr"/>
            <a:r>
              <a:rPr lang="es-MX" dirty="0">
                <a:solidFill>
                  <a:srgbClr val="3B3838"/>
                </a:solidFill>
                <a:latin typeface="Montserrat SemiBold" pitchFamily="2" charset="0"/>
                <a:ea typeface="Microsoft YaHei"/>
                <a:cs typeface="Microsoft YaHei"/>
                <a:sym typeface="Microsoft YaHei"/>
              </a:rPr>
              <a:t>Incorporación de la Opinión Ciudadana, retroalimentación y seguimiento.</a:t>
            </a:r>
          </a:p>
          <a:p>
            <a:pPr algn="ctr"/>
            <a:endParaRPr lang="es-EC" dirty="0"/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5140960" y="2752576"/>
            <a:ext cx="18389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 flipH="1">
            <a:off x="5232400" y="5117042"/>
            <a:ext cx="19304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>
            <a:off x="9236428" y="3799840"/>
            <a:ext cx="0" cy="304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 flipV="1">
            <a:off x="2956560" y="3799840"/>
            <a:ext cx="0" cy="3152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213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0285D-1394-418E-91A4-3E9B9623F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4" y="2696771"/>
            <a:ext cx="4020532" cy="1032705"/>
          </a:xfrm>
        </p:spPr>
        <p:txBody>
          <a:bodyPr>
            <a:normAutofit/>
          </a:bodyPr>
          <a:lstStyle/>
          <a:p>
            <a:pPr algn="ctr"/>
            <a:r>
              <a:rPr lang="es-MX" sz="3200" b="1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 SemiBold" pitchFamily="2" charset="0"/>
              </a:rPr>
              <a:t>PRESUPUESTO 2025 </a:t>
            </a:r>
            <a:endParaRPr lang="es-EC" sz="3200" b="1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ontserrat SemiBold" pitchFamily="2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9ABC1E-C465-4C61-B937-8FD9AC4E9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644876"/>
            <a:ext cx="3200400" cy="665532"/>
          </a:xfrm>
        </p:spPr>
        <p:txBody>
          <a:bodyPr>
            <a:normAutofit/>
          </a:bodyPr>
          <a:lstStyle/>
          <a:p>
            <a:pPr algn="ctr"/>
            <a:r>
              <a:rPr lang="es-MX" sz="2400" dirty="0">
                <a:latin typeface="Montserrat" pitchFamily="2" charset="0"/>
              </a:rPr>
              <a:t>INGRESOS</a:t>
            </a:r>
            <a:endParaRPr lang="es-EC" sz="2400" dirty="0">
              <a:latin typeface="Montserrat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B78AF5-C644-4435-821E-A9C1FC46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017" y="142416"/>
            <a:ext cx="6944694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93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74C7EB42-EF6E-4FCD-AAB4-8F2D51E9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2746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es-ES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GASTOS CORRIENTES: </a:t>
            </a:r>
            <a:br>
              <a:rPr lang="es-ES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</a:br>
            <a:r>
              <a:rPr lang="es-ES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EJECUTADOS EN EL AÑO 2025</a:t>
            </a:r>
            <a:endParaRPr lang="es-EC" sz="36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674605A-FF7A-4D3F-810D-91576A6DE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27189"/>
              </p:ext>
            </p:extLst>
          </p:nvPr>
        </p:nvGraphicFramePr>
        <p:xfrm>
          <a:off x="1167191" y="2606580"/>
          <a:ext cx="10395544" cy="35680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1196">
                  <a:extLst>
                    <a:ext uri="{9D8B030D-6E8A-4147-A177-3AD203B41FA5}">
                      <a16:colId xmlns:a16="http://schemas.microsoft.com/office/drawing/2014/main" val="3511049086"/>
                    </a:ext>
                  </a:extLst>
                </a:gridCol>
                <a:gridCol w="5924343">
                  <a:extLst>
                    <a:ext uri="{9D8B030D-6E8A-4147-A177-3AD203B41FA5}">
                      <a16:colId xmlns:a16="http://schemas.microsoft.com/office/drawing/2014/main" val="3520848132"/>
                    </a:ext>
                  </a:extLst>
                </a:gridCol>
                <a:gridCol w="3950005">
                  <a:extLst>
                    <a:ext uri="{9D8B030D-6E8A-4147-A177-3AD203B41FA5}">
                      <a16:colId xmlns:a16="http://schemas.microsoft.com/office/drawing/2014/main" val="569966890"/>
                    </a:ext>
                  </a:extLst>
                </a:gridCol>
              </a:tblGrid>
              <a:tr h="419774">
                <a:tc>
                  <a:txBody>
                    <a:bodyPr/>
                    <a:lstStyle/>
                    <a:p>
                      <a:r>
                        <a:rPr lang="es-EC" b="1" dirty="0" err="1">
                          <a:latin typeface="Montserrat Medium" pitchFamily="2" charset="0"/>
                        </a:rPr>
                        <a:t>Nº</a:t>
                      </a:r>
                      <a:endParaRPr lang="es-EC" b="1" dirty="0">
                        <a:latin typeface="Montserrat Medium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b="1" dirty="0">
                          <a:latin typeface="Montserrat" pitchFamily="2" charset="0"/>
                        </a:rPr>
                        <a:t>DETALLE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VALOR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0396170"/>
                  </a:ext>
                </a:extLst>
              </a:tr>
              <a:tr h="419774">
                <a:tc>
                  <a:txBody>
                    <a:bodyPr/>
                    <a:lstStyle/>
                    <a:p>
                      <a:r>
                        <a:rPr lang="es-EC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Montserrat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latin typeface="Montserrat" pitchFamily="2" charset="0"/>
                        </a:rPr>
                        <a:t>Remuneraciones Básicas unificadas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dirty="0">
                          <a:latin typeface="Montserrat" pitchFamily="2" charset="0"/>
                        </a:rPr>
                        <a:t>$ 41.880,20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038140"/>
                  </a:ext>
                </a:extLst>
              </a:tr>
              <a:tr h="734604">
                <a:tc>
                  <a:txBody>
                    <a:bodyPr/>
                    <a:lstStyle/>
                    <a:p>
                      <a:r>
                        <a:rPr lang="es-EC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Montserrat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Montserrat" pitchFamily="2" charset="0"/>
                        </a:rPr>
                        <a:t>Remuneraciones complementarias decimotercer y decimocuarto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dirty="0">
                          <a:latin typeface="Montserrat" pitchFamily="2" charset="0"/>
                        </a:rPr>
                        <a:t>$ 6.306,71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8273748"/>
                  </a:ext>
                </a:extLst>
              </a:tr>
              <a:tr h="419774">
                <a:tc>
                  <a:txBody>
                    <a:bodyPr/>
                    <a:lstStyle/>
                    <a:p>
                      <a:r>
                        <a:rPr lang="es-EC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Montserrat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latin typeface="Montserrat" pitchFamily="2" charset="0"/>
                        </a:rPr>
                        <a:t>Remuneraciones temporales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>
                          <a:latin typeface="Montserrat" pitchFamily="2" charset="0"/>
                        </a:rPr>
                        <a:t>$ 3.315,72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8558478"/>
                  </a:ext>
                </a:extLst>
              </a:tr>
              <a:tr h="734604">
                <a:tc>
                  <a:txBody>
                    <a:bodyPr/>
                    <a:lstStyle/>
                    <a:p>
                      <a:r>
                        <a:rPr lang="es-EC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Montserrat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Montserrat" pitchFamily="2" charset="0"/>
                        </a:rPr>
                        <a:t>Aportes a la seguridad social, aporte patronal, fondos de reserva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dirty="0">
                          <a:latin typeface="Montserrat" pitchFamily="2" charset="0"/>
                        </a:rPr>
                        <a:t>$ 7.741,83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721633"/>
                  </a:ext>
                </a:extLst>
              </a:tr>
              <a:tr h="419774">
                <a:tc>
                  <a:txBody>
                    <a:bodyPr/>
                    <a:lstStyle/>
                    <a:p>
                      <a:r>
                        <a:rPr lang="es-EC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Montserrat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latin typeface="Montserrat" pitchFamily="2" charset="0"/>
                        </a:rPr>
                        <a:t>Indemnizaciones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dirty="0">
                          <a:latin typeface="Montserrat" pitchFamily="2" charset="0"/>
                        </a:rPr>
                        <a:t>$ 440,63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9205395"/>
                  </a:ext>
                </a:extLst>
              </a:tr>
              <a:tr h="419774">
                <a:tc gridSpan="2"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TOTAL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es-EC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$ 59.685,09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668692"/>
                  </a:ext>
                </a:extLst>
              </a:tr>
            </a:tbl>
          </a:graphicData>
        </a:graphic>
      </p:graphicFrame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FE16BC-322B-47EA-A4B9-92C19EB50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PERSONAL ADMINISTRATIVO DEL GAD PARROQUIAL, PRESIDENTE, VOCALES Y SECRETARIA TESORERA                 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53050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972FDA5F-F616-49AD-BBD8-85E330EC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13303"/>
            <a:ext cx="9603275" cy="1478369"/>
          </a:xfrm>
        </p:spPr>
        <p:txBody>
          <a:bodyPr>
            <a:normAutofit/>
          </a:bodyPr>
          <a:lstStyle/>
          <a:p>
            <a:pPr algn="ctr"/>
            <a:r>
              <a:rPr lang="es-ES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GASTOS DE SERVICIOS BÁSICOS DEL GAD PARROQUIAL </a:t>
            </a:r>
            <a:endParaRPr lang="es-EC" sz="36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3B018AC-9E8D-4B07-BFF7-51596641C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11204"/>
              </p:ext>
            </p:extLst>
          </p:nvPr>
        </p:nvGraphicFramePr>
        <p:xfrm>
          <a:off x="1725559" y="2303800"/>
          <a:ext cx="8814620" cy="26319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76005">
                  <a:extLst>
                    <a:ext uri="{9D8B030D-6E8A-4147-A177-3AD203B41FA5}">
                      <a16:colId xmlns:a16="http://schemas.microsoft.com/office/drawing/2014/main" val="5195703"/>
                    </a:ext>
                  </a:extLst>
                </a:gridCol>
                <a:gridCol w="6337636">
                  <a:extLst>
                    <a:ext uri="{9D8B030D-6E8A-4147-A177-3AD203B41FA5}">
                      <a16:colId xmlns:a16="http://schemas.microsoft.com/office/drawing/2014/main" val="3715362244"/>
                    </a:ext>
                  </a:extLst>
                </a:gridCol>
                <a:gridCol w="1700979">
                  <a:extLst>
                    <a:ext uri="{9D8B030D-6E8A-4147-A177-3AD203B41FA5}">
                      <a16:colId xmlns:a16="http://schemas.microsoft.com/office/drawing/2014/main" val="2516840922"/>
                    </a:ext>
                  </a:extLst>
                </a:gridCol>
              </a:tblGrid>
              <a:tr h="554104">
                <a:tc>
                  <a:txBody>
                    <a:bodyPr/>
                    <a:lstStyle/>
                    <a:p>
                      <a:r>
                        <a:rPr lang="es-EC" b="1" dirty="0" err="1">
                          <a:latin typeface="Montserrat" pitchFamily="2" charset="0"/>
                        </a:rPr>
                        <a:t>Nº</a:t>
                      </a:r>
                      <a:endParaRPr lang="es-EC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>
                          <a:latin typeface="Montserrat" pitchFamily="2" charset="0"/>
                        </a:rPr>
                        <a:t>DETALLE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VALOR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0973384"/>
                  </a:ext>
                </a:extLst>
              </a:tr>
              <a:tr h="554104">
                <a:tc>
                  <a:txBody>
                    <a:bodyPr/>
                    <a:lstStyle/>
                    <a:p>
                      <a:r>
                        <a:rPr lang="es-EC" b="1" dirty="0">
                          <a:latin typeface="Montserrat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latin typeface="Montserrat" pitchFamily="2" charset="0"/>
                        </a:rPr>
                        <a:t>Energía Eléctrica GAD Parroquial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>
                          <a:latin typeface="Montserrat" pitchFamily="2" charset="0"/>
                        </a:rPr>
                        <a:t>$ 1.712,45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548791"/>
                  </a:ext>
                </a:extLst>
              </a:tr>
              <a:tr h="969682">
                <a:tc>
                  <a:txBody>
                    <a:bodyPr/>
                    <a:lstStyle/>
                    <a:p>
                      <a:r>
                        <a:rPr lang="es-EC" b="1" dirty="0">
                          <a:latin typeface="Montserrat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Montserrat" pitchFamily="2" charset="0"/>
                        </a:rPr>
                        <a:t>Servicio de internet para edificio del GAD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>
                          <a:latin typeface="Montserrat" pitchFamily="2" charset="0"/>
                        </a:rPr>
                        <a:t>$ 724,51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7087461"/>
                  </a:ext>
                </a:extLst>
              </a:tr>
              <a:tr h="554104">
                <a:tc gridSpan="2"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TOTAL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es-EC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$ 2.436,96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7303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937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FC303DE8-3CD7-435F-A4D7-9FA3ED38D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703174"/>
            <a:ext cx="10958793" cy="793275"/>
          </a:xfrm>
        </p:spPr>
        <p:txBody>
          <a:bodyPr>
            <a:noAutofit/>
          </a:bodyPr>
          <a:lstStyle/>
          <a:p>
            <a:pPr algn="ctr"/>
            <a:r>
              <a:rPr lang="es-ES" sz="32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TRANSFERENCIAS Y DONACIONES CORRIENTES</a:t>
            </a:r>
            <a:endParaRPr lang="es-EC" sz="32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E71624C-6D8C-4F7F-BF5D-D61653FF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63205"/>
              </p:ext>
            </p:extLst>
          </p:nvPr>
        </p:nvGraphicFramePr>
        <p:xfrm>
          <a:off x="1830950" y="2155692"/>
          <a:ext cx="8699398" cy="25466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19839">
                  <a:extLst>
                    <a:ext uri="{9D8B030D-6E8A-4147-A177-3AD203B41FA5}">
                      <a16:colId xmlns:a16="http://schemas.microsoft.com/office/drawing/2014/main" val="4164095602"/>
                    </a:ext>
                  </a:extLst>
                </a:gridCol>
                <a:gridCol w="6247566">
                  <a:extLst>
                    <a:ext uri="{9D8B030D-6E8A-4147-A177-3AD203B41FA5}">
                      <a16:colId xmlns:a16="http://schemas.microsoft.com/office/drawing/2014/main" val="3636545859"/>
                    </a:ext>
                  </a:extLst>
                </a:gridCol>
                <a:gridCol w="1831993">
                  <a:extLst>
                    <a:ext uri="{9D8B030D-6E8A-4147-A177-3AD203B41FA5}">
                      <a16:colId xmlns:a16="http://schemas.microsoft.com/office/drawing/2014/main" val="317400004"/>
                    </a:ext>
                  </a:extLst>
                </a:gridCol>
              </a:tblGrid>
              <a:tr h="636654">
                <a:tc>
                  <a:txBody>
                    <a:bodyPr/>
                    <a:lstStyle/>
                    <a:p>
                      <a:r>
                        <a:rPr lang="es-EC" b="1" dirty="0" err="1">
                          <a:latin typeface="Montserrat" pitchFamily="2" charset="0"/>
                        </a:rPr>
                        <a:t>Nº</a:t>
                      </a:r>
                      <a:endParaRPr lang="es-EC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>
                          <a:latin typeface="Montserrat" pitchFamily="2" charset="0"/>
                        </a:rPr>
                        <a:t>DETALLE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VALOR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688458"/>
                  </a:ext>
                </a:extLst>
              </a:tr>
              <a:tr h="636654">
                <a:tc>
                  <a:txBody>
                    <a:bodyPr/>
                    <a:lstStyle/>
                    <a:p>
                      <a:r>
                        <a:rPr lang="es-EC" b="1" dirty="0">
                          <a:latin typeface="Montserrat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C" dirty="0">
                          <a:latin typeface="Montserrat" pitchFamily="2" charset="0"/>
                        </a:rPr>
                        <a:t>Al Gobierno Central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>
                          <a:latin typeface="Montserrat" pitchFamily="2" charset="0"/>
                        </a:rPr>
                        <a:t>$ 876,36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7273682"/>
                  </a:ext>
                </a:extLst>
              </a:tr>
              <a:tr h="636654">
                <a:tc>
                  <a:txBody>
                    <a:bodyPr/>
                    <a:lstStyle/>
                    <a:p>
                      <a:r>
                        <a:rPr lang="es-EC" b="1" dirty="0">
                          <a:latin typeface="Montserrat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latin typeface="Montserrat" pitchFamily="2" charset="0"/>
                        </a:rPr>
                        <a:t>A los Gobiernos Autónomos (CONAGOPARE AZUAY)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>
                          <a:latin typeface="Montserrat" pitchFamily="2" charset="0"/>
                        </a:rPr>
                        <a:t>$ 4.546,52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355169"/>
                  </a:ext>
                </a:extLst>
              </a:tr>
              <a:tr h="636654">
                <a:tc gridSpan="2"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TOTAL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/>
                      <a:endParaRPr lang="es-EC" b="1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b="1" dirty="0">
                          <a:latin typeface="Montserrat" pitchFamily="2" charset="0"/>
                        </a:rPr>
                        <a:t>$ 5.422,88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6615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99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DD3D2-73C6-4FA3-A653-6EAE0B65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452106"/>
            <a:ext cx="10572369" cy="822960"/>
          </a:xfrm>
        </p:spPr>
        <p:txBody>
          <a:bodyPr/>
          <a:lstStyle/>
          <a:p>
            <a:pPr algn="ctr"/>
            <a:r>
              <a:rPr lang="es-MX" dirty="0">
                <a:latin typeface="Montserrat SemiBold" pitchFamily="2" charset="0"/>
              </a:rPr>
              <a:t>GAD PARROQUIAL Y OTRAS INSTITUCIONES </a:t>
            </a:r>
            <a:endParaRPr lang="es-EC" dirty="0">
              <a:latin typeface="Montserrat SemiBold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73C938-D78D-4411-AA64-41C3BD9AF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06" y="1735463"/>
            <a:ext cx="4020338" cy="2484112"/>
          </a:xfrm>
          <a:prstGeom prst="rect">
            <a:avLst/>
          </a:prstGeom>
        </p:spPr>
      </p:pic>
      <p:pic>
        <p:nvPicPr>
          <p:cNvPr id="7" name="Picture 2" descr="Prefectura Azuay">
            <a:extLst>
              <a:ext uri="{FF2B5EF4-FFF2-40B4-BE49-F238E27FC236}">
                <a16:creationId xmlns:a16="http://schemas.microsoft.com/office/drawing/2014/main" id="{ADFCB5EC-EB6E-4E0F-A7A4-DD9F9A2FE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915" y="868596"/>
            <a:ext cx="3627207" cy="36272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5869473-187F-46B7-9DE6-059186EB7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708" y="725717"/>
            <a:ext cx="3627207" cy="362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38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BBA31-7EBA-456A-A665-6D23596B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77" y="2054326"/>
            <a:ext cx="10325845" cy="2344833"/>
          </a:xfrm>
        </p:spPr>
        <p:txBody>
          <a:bodyPr rtlCol="0" anchor="ctr">
            <a:normAutofit fontScale="90000"/>
          </a:bodyPr>
          <a:lstStyle/>
          <a:p>
            <a:pPr algn="ctr"/>
            <a:r>
              <a:rPr lang="es-ES" sz="60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PROGRAMAS Y PROYECTOS REALIZADOS EN EL AÑO 2025</a:t>
            </a:r>
          </a:p>
        </p:txBody>
      </p:sp>
    </p:spTree>
    <p:extLst>
      <p:ext uri="{BB962C8B-B14F-4D97-AF65-F5344CB8AC3E}">
        <p14:creationId xmlns:p14="http://schemas.microsoft.com/office/powerpoint/2010/main" val="535062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4209" y="867139"/>
            <a:ext cx="8591806" cy="15459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 rtl="0"/>
            <a:r>
              <a:rPr lang="es-CL" sz="4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AMBIENTAL</a:t>
            </a: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7B371CC9-C93D-45FB-AE7A-4B40C8775A1F}"/>
              </a:ext>
            </a:extLst>
          </p:cNvPr>
          <p:cNvSpPr/>
          <p:nvPr/>
        </p:nvSpPr>
        <p:spPr>
          <a:xfrm>
            <a:off x="1539891" y="2413101"/>
            <a:ext cx="921385" cy="1759025"/>
          </a:xfrm>
          <a:prstGeom prst="chevron">
            <a:avLst>
              <a:gd name="adj" fmla="val 62310"/>
            </a:avLst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7AF569B6-F132-4AD2-98DD-93F1040C990C}"/>
              </a:ext>
            </a:extLst>
          </p:cNvPr>
          <p:cNvSpPr/>
          <p:nvPr/>
        </p:nvSpPr>
        <p:spPr>
          <a:xfrm>
            <a:off x="2326640" y="2413101"/>
            <a:ext cx="921385" cy="1759025"/>
          </a:xfrm>
          <a:prstGeom prst="chevron">
            <a:avLst>
              <a:gd name="adj" fmla="val 6231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C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83773D1-3B95-43ED-905D-2FEBDE3BB093}"/>
              </a:ext>
            </a:extLst>
          </p:cNvPr>
          <p:cNvSpPr txBox="1"/>
          <p:nvPr/>
        </p:nvSpPr>
        <p:spPr>
          <a:xfrm>
            <a:off x="3676394" y="2073262"/>
            <a:ext cx="6677281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Aft>
                <a:spcPts val="600"/>
              </a:spcAft>
            </a:pPr>
            <a:r>
              <a:rPr lang="es-ES" sz="2400" b="1" i="1" noProof="0" dirty="0">
                <a:solidFill>
                  <a:sysClr val="windowText" lastClr="000000"/>
                </a:solidFill>
                <a:latin typeface="Montserrat" pitchFamily="2" charset="0"/>
              </a:rPr>
              <a:t>OBJETIVO </a:t>
            </a:r>
          </a:p>
          <a:p>
            <a:pPr lvl="1" algn="just">
              <a:spcAft>
                <a:spcPct val="15000"/>
              </a:spcAft>
            </a:pPr>
            <a:r>
              <a:rPr lang="es-MX" sz="2400" i="1" dirty="0">
                <a:solidFill>
                  <a:sysClr val="windowText" lastClr="000000"/>
                </a:solidFill>
                <a:latin typeface="Montserrat" pitchFamily="2" charset="0"/>
              </a:rPr>
              <a:t>Promover un adecuado manejo y conservación de los ecosistemas, fortaleciendo las capacidades locales de conservación ambiental.</a:t>
            </a:r>
            <a:endParaRPr lang="es-ES" sz="2400" i="1" noProof="0" dirty="0">
              <a:solidFill>
                <a:sysClr val="windowText" lastClr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030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86246" y="215314"/>
            <a:ext cx="10241280" cy="5504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07970926"/>
              </p:ext>
            </p:extLst>
          </p:nvPr>
        </p:nvGraphicFramePr>
        <p:xfrm>
          <a:off x="535941" y="29497"/>
          <a:ext cx="11263086" cy="824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8CD9234-D52B-4D8A-AED1-7693A5291871}"/>
              </a:ext>
            </a:extLst>
          </p:cNvPr>
          <p:cNvSpPr txBox="1"/>
          <p:nvPr/>
        </p:nvSpPr>
        <p:spPr>
          <a:xfrm>
            <a:off x="964474" y="1490008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3,502,64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3,502,64</a:t>
            </a: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3,502,64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392973" y="5104620"/>
            <a:ext cx="7769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b="1" i="0" noProof="0" dirty="0">
                <a:latin typeface="Montserrat" pitchFamily="2" charset="0"/>
              </a:rPr>
              <a:t>PROYECTO:</a:t>
            </a:r>
            <a:endParaRPr lang="es-EC" sz="2400" b="1" dirty="0">
              <a:latin typeface="Montserrat" pitchFamily="2" charset="0"/>
            </a:endParaRPr>
          </a:p>
          <a:p>
            <a:pPr algn="ctr"/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rPr>
              <a:t>1.Proyecto Cuidado del Medio Ambiente</a:t>
            </a:r>
            <a:endParaRPr lang="es-EC" sz="2400" b="1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807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>
            <a:extLst>
              <a:ext uri="{FF2B5EF4-FFF2-40B4-BE49-F238E27FC236}">
                <a16:creationId xmlns:a16="http://schemas.microsoft.com/office/drawing/2014/main" id="{34D76469-794A-4F84-85DE-9ED8E915A781}"/>
              </a:ext>
            </a:extLst>
          </p:cNvPr>
          <p:cNvGrpSpPr/>
          <p:nvPr/>
        </p:nvGrpSpPr>
        <p:grpSpPr>
          <a:xfrm>
            <a:off x="557010" y="1216798"/>
            <a:ext cx="9782399" cy="4941085"/>
            <a:chOff x="679124" y="743554"/>
            <a:chExt cx="10833752" cy="5472123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D368E52-5978-42E9-9996-3CB28435BA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46" r="10330"/>
            <a:stretch/>
          </p:blipFill>
          <p:spPr>
            <a:xfrm>
              <a:off x="679124" y="743554"/>
              <a:ext cx="1936257" cy="2929582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1E56934-E589-4C2C-A1F2-8C924784A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615" y="3751989"/>
              <a:ext cx="1847766" cy="2463688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C3A26DB2-3F5E-46BE-867E-92753C3EE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63686" y="772049"/>
              <a:ext cx="2814046" cy="214079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851B799-0EC4-4CF8-90E1-46E072633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0148" y="3056642"/>
              <a:ext cx="2210922" cy="2944500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90F9FF93-FB03-49B6-B2E3-D53EE2FDB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00046" y="811071"/>
              <a:ext cx="2851102" cy="2140793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47F9A413-F11F-4347-A7BB-1B8CD394B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72723" y="3056642"/>
              <a:ext cx="2210922" cy="2944500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3F0984C8-D129-411F-AF7C-ECEE75F55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30420" y="3056642"/>
              <a:ext cx="3982456" cy="2990287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14800DDD-2CD2-4E2A-8E37-116CB0823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63338" y="811071"/>
              <a:ext cx="2851102" cy="2140793"/>
            </a:xfrm>
            <a:prstGeom prst="rect">
              <a:avLst/>
            </a:prstGeom>
          </p:spPr>
        </p:pic>
      </p:grp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A749189-760E-4C79-A25E-080F335C76C7}"/>
              </a:ext>
            </a:extLst>
          </p:cNvPr>
          <p:cNvSpPr/>
          <p:nvPr/>
        </p:nvSpPr>
        <p:spPr>
          <a:xfrm>
            <a:off x="1852591" y="570467"/>
            <a:ext cx="8520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SEÑALETICA, CAPACITACIONES, SIEMBRA Y ENTREGA DE PLANTAS A DIFERENTES ORGANIZACIONES-UNIDAD EDUCATIVA </a:t>
            </a:r>
            <a:endParaRPr lang="es-EC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891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86246" y="215314"/>
            <a:ext cx="10241280" cy="5504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535941" y="29497"/>
          <a:ext cx="11263086" cy="824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8CD9234-D52B-4D8A-AED1-7693A5291871}"/>
              </a:ext>
            </a:extLst>
          </p:cNvPr>
          <p:cNvSpPr txBox="1"/>
          <p:nvPr/>
        </p:nvSpPr>
        <p:spPr>
          <a:xfrm>
            <a:off x="964474" y="1490008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25.816,25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18.716,19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18.716,19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392973" y="5366360"/>
            <a:ext cx="117990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000" b="1" i="0" noProof="0" dirty="0">
                <a:latin typeface="Montserrat" pitchFamily="2" charset="0"/>
              </a:rPr>
              <a:t>PROYECTO:</a:t>
            </a:r>
            <a:endParaRPr lang="es-EC" sz="2000" b="1" dirty="0">
              <a:latin typeface="Montserrat" pitchFamily="2" charset="0"/>
            </a:endParaRPr>
          </a:p>
          <a:p>
            <a:pPr algn="ctr"/>
            <a:r>
              <a:rPr lang="es-CL" sz="20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2. </a:t>
            </a:r>
            <a:r>
              <a:rPr lang="es-MX" sz="20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Proyecto de Protección y Conservación de Áreas Protegidas y de Fuentes Hídricas</a:t>
            </a:r>
            <a:endParaRPr lang="es-EC" sz="2000" b="1" dirty="0">
              <a:solidFill>
                <a:schemeClr val="accent1">
                  <a:lumMod val="75000"/>
                </a:schemeClr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40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42FD7-252C-4576-AB0B-3C6AC97EEE81}"/>
              </a:ext>
            </a:extLst>
          </p:cNvPr>
          <p:cNvSpPr txBox="1">
            <a:spLocks/>
          </p:cNvSpPr>
          <p:nvPr/>
        </p:nvSpPr>
        <p:spPr>
          <a:xfrm>
            <a:off x="3759968" y="761967"/>
            <a:ext cx="4359623" cy="1450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0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SEÑALÉTICA AMBIENTAL</a:t>
            </a:r>
            <a:endParaRPr lang="es-EC" sz="20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235DB3E-4FF7-4A8C-B6AA-6EC346A5FB01}"/>
              </a:ext>
            </a:extLst>
          </p:cNvPr>
          <p:cNvGrpSpPr/>
          <p:nvPr/>
        </p:nvGrpSpPr>
        <p:grpSpPr>
          <a:xfrm>
            <a:off x="306571" y="1374985"/>
            <a:ext cx="11767441" cy="3993428"/>
            <a:chOff x="1006731" y="2193773"/>
            <a:chExt cx="11114673" cy="353825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3360441-7A65-4CBF-9C3D-8B6F56299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66435" y="2193773"/>
              <a:ext cx="2653688" cy="353825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568218F-72E9-42A4-8CD0-F7C98182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5156" y="2193773"/>
              <a:ext cx="2653688" cy="353825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C4EA2BD-493D-4989-B667-77748B2C5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67714" y="2193773"/>
              <a:ext cx="2653690" cy="353825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B9D9B28-EEE1-4C09-9B32-2B94B779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6731" y="2193773"/>
              <a:ext cx="2653689" cy="3538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3832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92CAF286-5AB2-47BF-AB6A-C5806909D154}"/>
              </a:ext>
            </a:extLst>
          </p:cNvPr>
          <p:cNvSpPr txBox="1"/>
          <p:nvPr/>
        </p:nvSpPr>
        <p:spPr>
          <a:xfrm>
            <a:off x="96251" y="309925"/>
            <a:ext cx="1227273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2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ADQUISICION DE PLANTAS </a:t>
            </a:r>
            <a:r>
              <a:rPr lang="es-MX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PARA EL CUIDADO, RESTAURACIÓN Y CONSERVACIÓN DE LOS ECOSISTEMAS Y </a:t>
            </a:r>
            <a:r>
              <a:rPr lang="es-MX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RECURSOS</a:t>
            </a:r>
            <a:r>
              <a:rPr lang="es-MX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HÍDRICOS</a:t>
            </a:r>
            <a:r>
              <a:rPr lang="es-CL" sz="12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</a:t>
            </a:r>
          </a:p>
          <a:p>
            <a:pPr algn="ctr"/>
            <a:endParaRPr lang="es-EC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0B49427F-9D76-4D5F-BC9F-1A1CB7E2EC21}"/>
              </a:ext>
            </a:extLst>
          </p:cNvPr>
          <p:cNvGrpSpPr/>
          <p:nvPr/>
        </p:nvGrpSpPr>
        <p:grpSpPr>
          <a:xfrm>
            <a:off x="1104497" y="802368"/>
            <a:ext cx="9983006" cy="5253263"/>
            <a:chOff x="667401" y="678193"/>
            <a:chExt cx="10384056" cy="539955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4644FA9-CBE8-4861-BA07-9879B4F30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3726" y="3527322"/>
              <a:ext cx="5581193" cy="2515025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12174E0-DABA-4D64-BF1F-38C353F89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7401" y="3442248"/>
              <a:ext cx="1131762" cy="251502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62AC4E1-FC83-47FF-AA1E-AC6BD2D0F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11815" y="678193"/>
              <a:ext cx="1441396" cy="2562483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E25EC9E-9A3E-4154-B9BA-695F5CACC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7401" y="678193"/>
              <a:ext cx="3401960" cy="2559444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53F70A67-FD8F-4149-9C7C-2CBC05C78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86257" y="678193"/>
              <a:ext cx="3408662" cy="2559444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9C37D19A-C4C8-43AF-AE73-44C4E8D43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23979" y="678193"/>
              <a:ext cx="1438988" cy="2559444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C63C3FEF-01E5-427D-B0E5-5AD63FC57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11814" y="3527322"/>
              <a:ext cx="3339643" cy="2550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3110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92CAF286-5AB2-47BF-AB6A-C5806909D154}"/>
              </a:ext>
            </a:extLst>
          </p:cNvPr>
          <p:cNvSpPr txBox="1"/>
          <p:nvPr/>
        </p:nvSpPr>
        <p:spPr>
          <a:xfrm>
            <a:off x="9264617" y="3373445"/>
            <a:ext cx="27038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ADQUISICIÓN DE INSUMOS Y MATERIALES PARA EL CUIDADO, RESTAURACIÓN Y CONSERVACIÓN DE LOS ECOSISTEMAS Y RECURSOS HÍDRICOS</a:t>
            </a:r>
            <a:endParaRPr lang="es-EC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3D01D7C-6651-4F44-BDB8-39B64BF89FEF}"/>
              </a:ext>
            </a:extLst>
          </p:cNvPr>
          <p:cNvGrpSpPr/>
          <p:nvPr/>
        </p:nvGrpSpPr>
        <p:grpSpPr>
          <a:xfrm>
            <a:off x="363794" y="675972"/>
            <a:ext cx="8857882" cy="5127041"/>
            <a:chOff x="363794" y="675972"/>
            <a:chExt cx="8857882" cy="5127041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71024183-3BBD-424D-A069-04D04331F8DC}"/>
                </a:ext>
              </a:extLst>
            </p:cNvPr>
            <p:cNvGrpSpPr/>
            <p:nvPr/>
          </p:nvGrpSpPr>
          <p:grpSpPr>
            <a:xfrm>
              <a:off x="363794" y="675972"/>
              <a:ext cx="8857882" cy="5127041"/>
              <a:chOff x="363795" y="648238"/>
              <a:chExt cx="8507076" cy="4923990"/>
            </a:xfrm>
          </p:grpSpPr>
          <p:grpSp>
            <p:nvGrpSpPr>
              <p:cNvPr id="8" name="Grupo 7">
                <a:extLst>
                  <a:ext uri="{FF2B5EF4-FFF2-40B4-BE49-F238E27FC236}">
                    <a16:creationId xmlns:a16="http://schemas.microsoft.com/office/drawing/2014/main" id="{D611A3D0-4F63-4730-91F8-CD2680AFBB71}"/>
                  </a:ext>
                </a:extLst>
              </p:cNvPr>
              <p:cNvGrpSpPr/>
              <p:nvPr/>
            </p:nvGrpSpPr>
            <p:grpSpPr>
              <a:xfrm>
                <a:off x="363795" y="648238"/>
                <a:ext cx="4344945" cy="4921765"/>
                <a:chOff x="384477" y="269229"/>
                <a:chExt cx="5560271" cy="6298434"/>
              </a:xfrm>
            </p:grpSpPr>
            <p:pic>
              <p:nvPicPr>
                <p:cNvPr id="2" name="Imagen 1">
                  <a:extLst>
                    <a:ext uri="{FF2B5EF4-FFF2-40B4-BE49-F238E27FC236}">
                      <a16:creationId xmlns:a16="http://schemas.microsoft.com/office/drawing/2014/main" id="{23FF7463-5549-4B2E-B5F2-C5EF17400E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84477" y="269229"/>
                  <a:ext cx="5546444" cy="4184784"/>
                </a:xfrm>
                <a:prstGeom prst="rect">
                  <a:avLst/>
                </a:prstGeom>
              </p:spPr>
            </p:pic>
            <p:pic>
              <p:nvPicPr>
                <p:cNvPr id="6" name="Imagen 5">
                  <a:extLst>
                    <a:ext uri="{FF2B5EF4-FFF2-40B4-BE49-F238E27FC236}">
                      <a16:creationId xmlns:a16="http://schemas.microsoft.com/office/drawing/2014/main" id="{24DCD964-BC18-4026-A747-79999916D7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49751"/>
                <a:stretch/>
              </p:blipFill>
              <p:spPr>
                <a:xfrm>
                  <a:off x="3157699" y="4559222"/>
                  <a:ext cx="2787049" cy="2008441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upo 15">
                <a:extLst>
                  <a:ext uri="{FF2B5EF4-FFF2-40B4-BE49-F238E27FC236}">
                    <a16:creationId xmlns:a16="http://schemas.microsoft.com/office/drawing/2014/main" id="{56BA8CAB-E099-4A35-A318-6CDD19434627}"/>
                  </a:ext>
                </a:extLst>
              </p:cNvPr>
              <p:cNvGrpSpPr/>
              <p:nvPr/>
            </p:nvGrpSpPr>
            <p:grpSpPr>
              <a:xfrm>
                <a:off x="4763853" y="648238"/>
                <a:ext cx="4107018" cy="4923990"/>
                <a:chOff x="4755887" y="540455"/>
                <a:chExt cx="4915996" cy="5561767"/>
              </a:xfrm>
            </p:grpSpPr>
            <p:pic>
              <p:nvPicPr>
                <p:cNvPr id="10" name="Imagen 9">
                  <a:extLst>
                    <a:ext uri="{FF2B5EF4-FFF2-40B4-BE49-F238E27FC236}">
                      <a16:creationId xmlns:a16="http://schemas.microsoft.com/office/drawing/2014/main" id="{EA08A50F-B81E-4CAA-BECF-7FCD63464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64042" y="2365266"/>
                  <a:ext cx="4791235" cy="1752436"/>
                </a:xfrm>
                <a:prstGeom prst="rect">
                  <a:avLst/>
                </a:prstGeom>
              </p:spPr>
            </p:pic>
            <p:grpSp>
              <p:nvGrpSpPr>
                <p:cNvPr id="12" name="Grupo 11">
                  <a:extLst>
                    <a:ext uri="{FF2B5EF4-FFF2-40B4-BE49-F238E27FC236}">
                      <a16:creationId xmlns:a16="http://schemas.microsoft.com/office/drawing/2014/main" id="{E57F8B7D-5CB7-4A61-B764-CF0C9BC86420}"/>
                    </a:ext>
                  </a:extLst>
                </p:cNvPr>
                <p:cNvGrpSpPr/>
                <p:nvPr/>
              </p:nvGrpSpPr>
              <p:grpSpPr>
                <a:xfrm>
                  <a:off x="4864041" y="540455"/>
                  <a:ext cx="4807842" cy="1786762"/>
                  <a:chOff x="4647733" y="678643"/>
                  <a:chExt cx="7181760" cy="2668993"/>
                </a:xfrm>
              </p:grpSpPr>
              <p:pic>
                <p:nvPicPr>
                  <p:cNvPr id="9" name="Imagen 8">
                    <a:extLst>
                      <a:ext uri="{FF2B5EF4-FFF2-40B4-BE49-F238E27FC236}">
                        <a16:creationId xmlns:a16="http://schemas.microsoft.com/office/drawing/2014/main" id="{776A3D50-A70D-43AD-813F-F8A71BF7A3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647733" y="678643"/>
                    <a:ext cx="3572035" cy="2668993"/>
                  </a:xfrm>
                  <a:prstGeom prst="rect">
                    <a:avLst/>
                  </a:prstGeom>
                </p:spPr>
              </p:pic>
              <p:pic>
                <p:nvPicPr>
                  <p:cNvPr id="11" name="Imagen 10">
                    <a:extLst>
                      <a:ext uri="{FF2B5EF4-FFF2-40B4-BE49-F238E27FC236}">
                        <a16:creationId xmlns:a16="http://schemas.microsoft.com/office/drawing/2014/main" id="{C714B283-98D1-4539-A55A-E26FFA01DB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8438120" y="678643"/>
                    <a:ext cx="3391373" cy="261974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4" name="Imagen 13">
                  <a:extLst>
                    <a:ext uri="{FF2B5EF4-FFF2-40B4-BE49-F238E27FC236}">
                      <a16:creationId xmlns:a16="http://schemas.microsoft.com/office/drawing/2014/main" id="{8F0E88CB-F669-42E2-BD91-0F909669AA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55887" y="4315460"/>
                  <a:ext cx="4899390" cy="1786762"/>
                </a:xfrm>
                <a:prstGeom prst="rect">
                  <a:avLst/>
                </a:prstGeom>
              </p:spPr>
            </p:pic>
          </p:grpSp>
        </p:grp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383AFB6-D418-4B79-A259-88299AD3B9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9434"/>
            <a:stretch/>
          </p:blipFill>
          <p:spPr>
            <a:xfrm>
              <a:off x="749871" y="4163761"/>
              <a:ext cx="1515156" cy="1631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4185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654" y="664013"/>
            <a:ext cx="8966692" cy="71213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 rtl="0"/>
            <a:r>
              <a:rPr lang="es-CL" sz="4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SOCIOCULTURAL</a:t>
            </a:r>
            <a:r>
              <a:rPr lang="es-CL" sz="6000" dirty="0">
                <a:solidFill>
                  <a:srgbClr val="CC9900"/>
                </a:solidFill>
              </a:rPr>
              <a:t> </a:t>
            </a: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51098C64-6968-47E3-9D03-5C8354E268C0}"/>
              </a:ext>
            </a:extLst>
          </p:cNvPr>
          <p:cNvSpPr/>
          <p:nvPr/>
        </p:nvSpPr>
        <p:spPr>
          <a:xfrm>
            <a:off x="1217974" y="2517920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DB090E6A-07E2-4877-A700-A63AD5166F33}"/>
              </a:ext>
            </a:extLst>
          </p:cNvPr>
          <p:cNvSpPr/>
          <p:nvPr/>
        </p:nvSpPr>
        <p:spPr>
          <a:xfrm>
            <a:off x="2361251" y="2517920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1F941BF-5C3B-4F36-BDCC-5C61563F9914}"/>
              </a:ext>
            </a:extLst>
          </p:cNvPr>
          <p:cNvSpPr txBox="1"/>
          <p:nvPr/>
        </p:nvSpPr>
        <p:spPr>
          <a:xfrm>
            <a:off x="3781615" y="2308370"/>
            <a:ext cx="7886509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Aft>
                <a:spcPts val="600"/>
              </a:spcAft>
            </a:pPr>
            <a:r>
              <a:rPr lang="es-ES" sz="2400" b="1" i="1" noProof="0" dirty="0">
                <a:solidFill>
                  <a:sysClr val="windowText" lastClr="000000"/>
                </a:solidFill>
                <a:latin typeface="Montserrat" pitchFamily="2" charset="0"/>
              </a:rPr>
              <a:t>OBJETIVO </a:t>
            </a:r>
          </a:p>
          <a:p>
            <a:pPr lvl="1" algn="just" rtl="0">
              <a:spcAft>
                <a:spcPct val="15000"/>
              </a:spcAft>
            </a:pPr>
            <a:r>
              <a:rPr lang="es-CL" sz="2400" i="1" dirty="0">
                <a:solidFill>
                  <a:sysClr val="windowText" lastClr="000000"/>
                </a:solidFill>
                <a:latin typeface="Montserrat" pitchFamily="2" charset="0"/>
              </a:rPr>
              <a:t>Garantizar la protección de los sectores vulnerables y el fortalecimiento organizacional en las comunidades a través de programas de orientados a la equidad, inclusión, cohesión social y rescate del patrimonio intangible de la parroquia.</a:t>
            </a:r>
            <a:endParaRPr lang="es-ES" sz="2400" i="1" noProof="0" dirty="0">
              <a:solidFill>
                <a:sysClr val="windowText" lastClr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45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12800" y="924560"/>
            <a:ext cx="10668000" cy="238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3116625"/>
              </p:ext>
            </p:extLst>
          </p:nvPr>
        </p:nvGraphicFramePr>
        <p:xfrm>
          <a:off x="1166948" y="-874485"/>
          <a:ext cx="10697029" cy="8926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9EFBE66E-2A8A-4DE5-8DAE-2C81A1DA2649}"/>
              </a:ext>
            </a:extLst>
          </p:cNvPr>
          <p:cNvSpPr txBox="1"/>
          <p:nvPr/>
        </p:nvSpPr>
        <p:spPr>
          <a:xfrm>
            <a:off x="8498114" y="1526178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12,581.05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12,581.05</a:t>
            </a: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12,347.55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F4C1774-385E-4EAA-BC94-134F9FBF8DD5}"/>
              </a:ext>
            </a:extLst>
          </p:cNvPr>
          <p:cNvSpPr txBox="1"/>
          <p:nvPr/>
        </p:nvSpPr>
        <p:spPr>
          <a:xfrm>
            <a:off x="1547947" y="4733111"/>
            <a:ext cx="95867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b="1" i="0" noProof="0" dirty="0">
                <a:latin typeface="Montserrat" pitchFamily="2" charset="0"/>
              </a:rPr>
              <a:t>PROYECTO:</a:t>
            </a:r>
            <a:endParaRPr lang="es-EC" sz="2400" b="1" dirty="0">
              <a:latin typeface="Montserrat" pitchFamily="2" charset="0"/>
            </a:endParaRPr>
          </a:p>
          <a:p>
            <a:pPr algn="ctr"/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3.Proyecto Rescate Cultural Costumbres y Tradiciones</a:t>
            </a:r>
            <a:endParaRPr lang="es-CL" sz="2400" b="1" dirty="0">
              <a:solidFill>
                <a:schemeClr val="accent1">
                  <a:lumMod val="75000"/>
                </a:schemeClr>
              </a:solidFill>
              <a:latin typeface="Montserrat" pitchFamily="2" charset="0"/>
            </a:endParaRPr>
          </a:p>
          <a:p>
            <a:pPr algn="ctr"/>
            <a:endParaRPr lang="es-EC" sz="2400" b="1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555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102908" y="1539551"/>
            <a:ext cx="10243116" cy="569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9088463" y="2902709"/>
            <a:ext cx="23425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 EVENTO</a:t>
            </a:r>
          </a:p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 DE CARNAVAL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406431" y="422394"/>
            <a:ext cx="8356249" cy="2939312"/>
            <a:chOff x="1329068" y="969054"/>
            <a:chExt cx="8436256" cy="3626392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9068" y="969054"/>
              <a:ext cx="2722931" cy="3626392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0482" y="969054"/>
              <a:ext cx="2722931" cy="3626392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2568" y="969054"/>
              <a:ext cx="2722756" cy="3626159"/>
            </a:xfrm>
            <a:prstGeom prst="rect">
              <a:avLst/>
            </a:prstGeom>
          </p:spPr>
        </p:pic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7" y="3406341"/>
            <a:ext cx="3830870" cy="251188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913" y="3406342"/>
            <a:ext cx="4499768" cy="251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80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6DCAB-8781-47EB-8D73-E8D78C438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430" y="224337"/>
            <a:ext cx="8827970" cy="65186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2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COLONIA VACACIONAL –DIA DE LA MADRE</a:t>
            </a:r>
            <a:endParaRPr lang="es-EC" sz="32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713CAC6-D8A3-4E7D-AB5D-9563C8977EC4}"/>
              </a:ext>
            </a:extLst>
          </p:cNvPr>
          <p:cNvGrpSpPr/>
          <p:nvPr/>
        </p:nvGrpSpPr>
        <p:grpSpPr>
          <a:xfrm>
            <a:off x="0" y="1019032"/>
            <a:ext cx="11873219" cy="4517988"/>
            <a:chOff x="189441" y="1179452"/>
            <a:chExt cx="11873219" cy="451798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F3FBA2F4-359A-4DFC-BB8F-859E6BEE2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7966" y="1179452"/>
              <a:ext cx="3872100" cy="2178054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B125952-ADCE-4EDF-A2DE-A9B852BB0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2543" y="3473117"/>
              <a:ext cx="3253793" cy="2169873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2E4BEDE-790F-47A7-A500-3FF8F9696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3363" y="3500341"/>
              <a:ext cx="3253793" cy="2169873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ECB14609-5FD0-497F-8478-A59C837DC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35255" y="3500340"/>
              <a:ext cx="1627405" cy="2169873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67B2B625-9E1F-4E0F-83E6-6BF13E99D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9441" y="1211180"/>
              <a:ext cx="3815690" cy="2146326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CAD1A2A-30F8-4AA0-B66A-E19A7450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0475" y="1179452"/>
              <a:ext cx="3872100" cy="2178054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081A7C7-9A70-44EB-BED9-9FF3D41D3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1934" y="3473117"/>
              <a:ext cx="3377384" cy="2224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0149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87509" y="1606872"/>
            <a:ext cx="11074400" cy="1361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1938212" y="720411"/>
            <a:ext cx="8510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FESTIVIDADES DE PARROQUIALIZACION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6245" y="1606872"/>
            <a:ext cx="6156260" cy="3774701"/>
            <a:chOff x="734157" y="1019908"/>
            <a:chExt cx="8585689" cy="4733609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57" y="3435752"/>
              <a:ext cx="1739411" cy="231776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957" y="3435752"/>
              <a:ext cx="1739411" cy="2317765"/>
            </a:xfrm>
            <a:prstGeom prst="rect">
              <a:avLst/>
            </a:prstGeom>
          </p:spPr>
        </p:pic>
        <p:grpSp>
          <p:nvGrpSpPr>
            <p:cNvPr id="9" name="Grupo 8"/>
            <p:cNvGrpSpPr/>
            <p:nvPr/>
          </p:nvGrpSpPr>
          <p:grpSpPr>
            <a:xfrm>
              <a:off x="734157" y="1019908"/>
              <a:ext cx="8585689" cy="2323651"/>
              <a:chOff x="734157" y="1019908"/>
              <a:chExt cx="8585689" cy="2323651"/>
            </a:xfrm>
          </p:grpSpPr>
          <p:pic>
            <p:nvPicPr>
              <p:cNvPr id="12" name="Imagen 1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4157" y="1019909"/>
                <a:ext cx="1739411" cy="2319215"/>
              </a:xfrm>
              <a:prstGeom prst="rect">
                <a:avLst/>
              </a:prstGeom>
            </p:spPr>
          </p:pic>
          <p:pic>
            <p:nvPicPr>
              <p:cNvPr id="13" name="Imagen 1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2957" y="1019909"/>
                <a:ext cx="1739411" cy="2319215"/>
              </a:xfrm>
              <a:prstGeom prst="rect">
                <a:avLst/>
              </a:prstGeom>
            </p:spPr>
          </p:pic>
          <p:pic>
            <p:nvPicPr>
              <p:cNvPr id="14" name="Imagen 1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1757" y="1019909"/>
                <a:ext cx="1740499" cy="2319215"/>
              </a:xfrm>
              <a:prstGeom prst="rect">
                <a:avLst/>
              </a:prstGeom>
            </p:spPr>
          </p:pic>
          <p:pic>
            <p:nvPicPr>
              <p:cNvPr id="15" name="Imagen 1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1645" y="1019908"/>
                <a:ext cx="3098201" cy="2323651"/>
              </a:xfrm>
              <a:prstGeom prst="rect">
                <a:avLst/>
              </a:prstGeom>
            </p:spPr>
          </p:pic>
        </p:grp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757" y="3422327"/>
              <a:ext cx="1740499" cy="232066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557" y="3435752"/>
              <a:ext cx="3099289" cy="2317765"/>
            </a:xfrm>
            <a:prstGeom prst="rect">
              <a:avLst/>
            </a:prstGeom>
          </p:spPr>
        </p:pic>
      </p:grpSp>
      <p:grpSp>
        <p:nvGrpSpPr>
          <p:cNvPr id="16" name="Grupo 15"/>
          <p:cNvGrpSpPr/>
          <p:nvPr/>
        </p:nvGrpSpPr>
        <p:grpSpPr>
          <a:xfrm>
            <a:off x="6475820" y="1568924"/>
            <a:ext cx="5301270" cy="3774701"/>
            <a:chOff x="1679331" y="1066800"/>
            <a:chExt cx="7656634" cy="5029200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331" y="1066800"/>
              <a:ext cx="3771900" cy="5029200"/>
            </a:xfrm>
            <a:prstGeom prst="rect">
              <a:avLst/>
            </a:prstGeom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4065" y="1066800"/>
              <a:ext cx="3771900" cy="502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6969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102908" y="1539551"/>
            <a:ext cx="10243116" cy="569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Rectángulo 21"/>
          <p:cNvSpPr/>
          <p:nvPr/>
        </p:nvSpPr>
        <p:spPr>
          <a:xfrm>
            <a:off x="587509" y="1606872"/>
            <a:ext cx="11074400" cy="1361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Rectángulo 13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495894" y="3126380"/>
            <a:ext cx="30569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i="0" noProof="0" dirty="0">
                <a:latin typeface="Montserrat ExtraBold" pitchFamily="2" charset="0"/>
              </a:rPr>
              <a:t>INSUMOS </a:t>
            </a:r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DEPORTIVOS</a:t>
            </a:r>
            <a:r>
              <a:rPr lang="es-CL" sz="1800" i="0" noProof="0" dirty="0">
                <a:latin typeface="Montserrat ExtraBold" pitchFamily="2" charset="0"/>
              </a:rPr>
              <a:t> PARA LA ESCUELA DE FÚTBOL</a:t>
            </a:r>
          </a:p>
          <a:p>
            <a:pPr algn="ctr"/>
            <a:endParaRPr lang="es-EC" b="1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3723929" y="0"/>
            <a:ext cx="7972177" cy="6078651"/>
            <a:chOff x="2328425" y="1026508"/>
            <a:chExt cx="7365163" cy="5163605"/>
          </a:xfrm>
        </p:grpSpPr>
        <p:grpSp>
          <p:nvGrpSpPr>
            <p:cNvPr id="17" name="Grupo 16"/>
            <p:cNvGrpSpPr/>
            <p:nvPr/>
          </p:nvGrpSpPr>
          <p:grpSpPr>
            <a:xfrm>
              <a:off x="2328425" y="1026508"/>
              <a:ext cx="7365163" cy="2576286"/>
              <a:chOff x="949569" y="1026508"/>
              <a:chExt cx="8359430" cy="3095549"/>
            </a:xfrm>
          </p:grpSpPr>
          <p:pic>
            <p:nvPicPr>
              <p:cNvPr id="20" name="Imagen 1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9569" y="1026508"/>
                <a:ext cx="4127399" cy="3095549"/>
              </a:xfrm>
              <a:prstGeom prst="rect">
                <a:avLst/>
              </a:prstGeom>
            </p:spPr>
          </p:pic>
          <p:pic>
            <p:nvPicPr>
              <p:cNvPr id="21" name="Imagen 2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1600" y="1026508"/>
                <a:ext cx="4127399" cy="3095549"/>
              </a:xfrm>
              <a:prstGeom prst="rect">
                <a:avLst/>
              </a:prstGeom>
            </p:spPr>
          </p:pic>
        </p:grpSp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8425" y="3624566"/>
              <a:ext cx="3636488" cy="2558520"/>
            </a:xfrm>
            <a:prstGeom prst="rect">
              <a:avLst/>
            </a:prstGeom>
          </p:spPr>
        </p:pic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7100" y="3624566"/>
              <a:ext cx="3636488" cy="2565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565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37920" y="1188720"/>
            <a:ext cx="10237321" cy="1046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62174450"/>
              </p:ext>
            </p:extLst>
          </p:nvPr>
        </p:nvGraphicFramePr>
        <p:xfrm>
          <a:off x="908065" y="-595064"/>
          <a:ext cx="10697029" cy="8926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9EFBE66E-2A8A-4DE5-8DAE-2C81A1DA2649}"/>
              </a:ext>
            </a:extLst>
          </p:cNvPr>
          <p:cNvSpPr txBox="1"/>
          <p:nvPr/>
        </p:nvSpPr>
        <p:spPr>
          <a:xfrm>
            <a:off x="1331999" y="1920136"/>
            <a:ext cx="298268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C. FINAL: 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23,758.16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b="1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DEVENGADO: </a:t>
            </a:r>
            <a:r>
              <a:rPr lang="es-EC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21,207.12</a:t>
            </a:r>
          </a:p>
          <a:p>
            <a:pPr algn="ctr" defTabSz="914400">
              <a:defRPr/>
            </a:pPr>
            <a:r>
              <a:rPr lang="es-EC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PAGADO: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19,177.29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F4C1774-385E-4EAA-BC94-134F9FBF8DD5}"/>
              </a:ext>
            </a:extLst>
          </p:cNvPr>
          <p:cNvSpPr txBox="1"/>
          <p:nvPr/>
        </p:nvSpPr>
        <p:spPr>
          <a:xfrm>
            <a:off x="753820" y="5223004"/>
            <a:ext cx="114381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b="1" i="0" noProof="0" dirty="0">
                <a:latin typeface="Montserrat SemiBold" pitchFamily="2" charset="0"/>
              </a:rPr>
              <a:t>PROYECTO:</a:t>
            </a:r>
            <a:endParaRPr lang="es-MX" sz="2800" b="1" dirty="0">
              <a:solidFill>
                <a:schemeClr val="accent1">
                  <a:lumMod val="75000"/>
                </a:schemeClr>
              </a:solidFill>
              <a:latin typeface="Montserrat SemiBold" pitchFamily="2" charset="0"/>
            </a:endParaRPr>
          </a:p>
          <a:p>
            <a:pPr algn="ctr"/>
            <a:r>
              <a:rPr lang="es-MX" sz="2800" b="1" dirty="0">
                <a:solidFill>
                  <a:schemeClr val="accent1">
                    <a:lumMod val="75000"/>
                  </a:schemeClr>
                </a:solidFill>
                <a:latin typeface="Montserrat SemiBold" pitchFamily="2" charset="0"/>
              </a:rPr>
              <a:t>4.Grupos de Atención Prioritaria Programas de Desarrollo</a:t>
            </a:r>
            <a:endParaRPr lang="es-CL" sz="2800" b="1" dirty="0">
              <a:solidFill>
                <a:schemeClr val="accent1">
                  <a:lumMod val="75000"/>
                </a:schemeClr>
              </a:solidFill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319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102908" y="1539551"/>
            <a:ext cx="10243116" cy="569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8624117" y="2879138"/>
            <a:ext cx="3233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AYUDA SOCIAL </a:t>
            </a:r>
          </a:p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ENTREGA DE</a:t>
            </a:r>
          </a:p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itchFamily="2" charset="0"/>
              </a:rPr>
              <a:t> SILLA DE RUEDAS</a:t>
            </a:r>
          </a:p>
          <a:p>
            <a:pPr algn="ctr"/>
            <a:endParaRPr lang="es-EC" b="1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639799" y="315127"/>
            <a:ext cx="8064689" cy="5510285"/>
            <a:chOff x="2279461" y="1245685"/>
            <a:chExt cx="6958324" cy="4803423"/>
          </a:xfrm>
        </p:grpSpPr>
        <p:grpSp>
          <p:nvGrpSpPr>
            <p:cNvPr id="6" name="Grupo 5"/>
            <p:cNvGrpSpPr/>
            <p:nvPr/>
          </p:nvGrpSpPr>
          <p:grpSpPr>
            <a:xfrm>
              <a:off x="2279461" y="1245685"/>
              <a:ext cx="6958324" cy="2195254"/>
              <a:chOff x="1259553" y="1453662"/>
              <a:chExt cx="7884447" cy="2719753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9553" y="1453662"/>
                <a:ext cx="2041515" cy="2719753"/>
              </a:xfrm>
              <a:prstGeom prst="rect">
                <a:avLst/>
              </a:prstGeom>
            </p:spPr>
          </p:pic>
          <p:pic>
            <p:nvPicPr>
              <p:cNvPr id="10" name="Imagen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91776" y="1453662"/>
                <a:ext cx="3623318" cy="2719753"/>
              </a:xfrm>
              <a:prstGeom prst="rect">
                <a:avLst/>
              </a:prstGeom>
            </p:spPr>
          </p:pic>
          <p:pic>
            <p:nvPicPr>
              <p:cNvPr id="11" name="Imagen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05802" y="1453662"/>
                <a:ext cx="2038198" cy="2715335"/>
              </a:xfrm>
              <a:prstGeom prst="rect">
                <a:avLst/>
              </a:prstGeom>
            </p:spPr>
          </p:pic>
        </p:grp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9461" y="3563815"/>
              <a:ext cx="3310965" cy="2485293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7870" y="3563815"/>
              <a:ext cx="3569915" cy="24852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433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22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593316" y="5889630"/>
            <a:ext cx="9828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PERSONAS ADULTAS MAYORES “</a:t>
            </a:r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SAN JOSE OBRERO” GRUPAL Y DOMICILIARIO</a:t>
            </a:r>
          </a:p>
          <a:p>
            <a:pPr algn="ctr"/>
            <a:endParaRPr lang="es-EC" b="1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72" y="331587"/>
            <a:ext cx="3062274" cy="20888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5" y="2528476"/>
            <a:ext cx="2016323" cy="315127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395" y="2528476"/>
            <a:ext cx="2365426" cy="3151275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08" y="2528476"/>
            <a:ext cx="1531323" cy="31512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06C1DBE-6295-4211-BF13-EFF92F2EB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442" y="2528476"/>
            <a:ext cx="1531324" cy="315127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9043193-44ED-4EF9-8085-D18DA3CF9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1766" y="2528476"/>
            <a:ext cx="2142178" cy="315127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1A34E2-FBFF-4F60-8B0B-54BBFC1C6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5879" y="322038"/>
            <a:ext cx="1593203" cy="21242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D641ACB-AAB7-45BD-9644-43CCDBC82E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632" y="397784"/>
            <a:ext cx="2829096" cy="21242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9CF0F2-6C72-4588-ACA6-0ADC2E743D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9868" y="322039"/>
            <a:ext cx="1593203" cy="212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94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C398178-54E8-4C8B-99D9-26432F380A2A}"/>
              </a:ext>
            </a:extLst>
          </p:cNvPr>
          <p:cNvGrpSpPr/>
          <p:nvPr/>
        </p:nvGrpSpPr>
        <p:grpSpPr>
          <a:xfrm>
            <a:off x="456823" y="864281"/>
            <a:ext cx="7870707" cy="5035336"/>
            <a:chOff x="3019141" y="1838592"/>
            <a:chExt cx="7680949" cy="4913938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D4DB4B2-93B0-4066-9F46-6B306DCBC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2691" y="1838593"/>
              <a:ext cx="1736008" cy="2314676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DCFECD0-979A-43D7-9EDC-CF8D8A1B1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5011" y="1855499"/>
              <a:ext cx="1736008" cy="2314676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569EF17-3BD6-4E4E-B158-3E22052C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19141" y="4365822"/>
              <a:ext cx="1736008" cy="2314678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E0276BC6-9388-4D5F-915E-F215B8EB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2128" y="4288315"/>
              <a:ext cx="1848162" cy="246421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8E447C3-DC8C-45A5-BE73-4F70A22B5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37675" y="1855499"/>
              <a:ext cx="1736008" cy="2314677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07B0A031-BB22-4FC7-8B95-65A48C6D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26568" y="4254502"/>
              <a:ext cx="1873522" cy="2498028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3E7BFE2-7BB0-4714-8B9E-ECC9E0C13E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24114"/>
            <a:stretch/>
          </p:blipFill>
          <p:spPr>
            <a:xfrm>
              <a:off x="5031750" y="4330628"/>
              <a:ext cx="1523776" cy="2379587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83FBA7E-429F-4C40-809E-695A96869A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19928" b="18280"/>
            <a:stretch/>
          </p:blipFill>
          <p:spPr>
            <a:xfrm>
              <a:off x="6833420" y="1838592"/>
              <a:ext cx="1846870" cy="2348491"/>
            </a:xfrm>
            <a:prstGeom prst="rect">
              <a:avLst/>
            </a:prstGeom>
          </p:spPr>
        </p:pic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22508EB3-2757-4AD9-8183-D11F05E18C2C}"/>
              </a:ext>
            </a:extLst>
          </p:cNvPr>
          <p:cNvSpPr txBox="1">
            <a:spLocks/>
          </p:cNvSpPr>
          <p:nvPr/>
        </p:nvSpPr>
        <p:spPr>
          <a:xfrm>
            <a:off x="8327531" y="2870770"/>
            <a:ext cx="3784395" cy="22518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es-MX" sz="12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PROYECTO: "SÉ PARTE DE UNA ALIMENTACIÓN SALUDABLE" DIRIGIDO A GRUPOS DE ATENCIÓN PRIORITARIA DE LA PARROQUIA CHUMBLÍN</a:t>
            </a:r>
            <a:endParaRPr lang="es-EC" sz="12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43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2E4FD4-5014-4DFA-9B66-7EE315BF7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830" y="409433"/>
            <a:ext cx="4937760" cy="736282"/>
          </a:xfrm>
        </p:spPr>
        <p:txBody>
          <a:bodyPr/>
          <a:lstStyle/>
          <a:p>
            <a:pPr algn="ctr"/>
            <a:r>
              <a:rPr lang="es-CL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ENTREGA DE CERTIFICADOS GRUPO DE SEGURIDAD</a:t>
            </a:r>
            <a:endParaRPr lang="es-EC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3F42DFF-696D-49E1-892A-5F68CBB9F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334292"/>
            <a:ext cx="4937760" cy="736282"/>
          </a:xfrm>
        </p:spPr>
        <p:txBody>
          <a:bodyPr/>
          <a:lstStyle/>
          <a:p>
            <a:pPr algn="ctr"/>
            <a:r>
              <a:rPr lang="es-CL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PDG DE MATERIAL DIDACTICO</a:t>
            </a:r>
            <a:endParaRPr lang="es-EC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1F64D53-C2A0-4A66-B6A1-4038A6FC9F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14" y="1145715"/>
            <a:ext cx="3845592" cy="5121549"/>
          </a:xfrm>
          <a:prstGeom prst="rect">
            <a:avLst/>
          </a:prstGeo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000CB3E4-19B1-4CD8-9BF3-C305329FF60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84" y="1145715"/>
            <a:ext cx="3845592" cy="512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57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102908" y="1539551"/>
            <a:ext cx="10243116" cy="569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13" name="Grupo 12"/>
          <p:cNvGrpSpPr/>
          <p:nvPr/>
        </p:nvGrpSpPr>
        <p:grpSpPr>
          <a:xfrm>
            <a:off x="1045107" y="105401"/>
            <a:ext cx="9289517" cy="5314324"/>
            <a:chOff x="447222" y="1026507"/>
            <a:chExt cx="9006914" cy="5213048"/>
          </a:xfrm>
        </p:grpSpPr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222" y="1026509"/>
              <a:ext cx="2150835" cy="2867780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222" y="4005943"/>
              <a:ext cx="2978149" cy="2233612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087" y="1026508"/>
              <a:ext cx="2150836" cy="2867781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446" y="4005943"/>
              <a:ext cx="2978149" cy="2233612"/>
            </a:xfrm>
            <a:prstGeom prst="rect">
              <a:avLst/>
            </a:prstGeom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7670" y="4005943"/>
              <a:ext cx="2978150" cy="2233612"/>
            </a:xfrm>
            <a:prstGeom prst="rect">
              <a:avLst/>
            </a:prstGeom>
          </p:spPr>
        </p:pic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6953" y="1026508"/>
              <a:ext cx="2150836" cy="2867781"/>
            </a:xfrm>
            <a:prstGeom prst="rect">
              <a:avLst/>
            </a:prstGeom>
          </p:spPr>
        </p:pic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3300" y="1026507"/>
              <a:ext cx="2150836" cy="2867781"/>
            </a:xfrm>
            <a:prstGeom prst="rect">
              <a:avLst/>
            </a:prstGeom>
          </p:spPr>
        </p:pic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561913" y="5622730"/>
            <a:ext cx="10793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IMPLEMENTACIÓN DE UNA BIBLIOTECA EN EL </a:t>
            </a:r>
            <a:r>
              <a:rPr lang="es-C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PDG CHUMBLÍN</a:t>
            </a:r>
            <a:endParaRPr lang="es-CL" sz="2400" i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  <a:p>
            <a:pPr algn="ctr"/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1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4209" y="867139"/>
            <a:ext cx="8591806" cy="1545962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es-CL" sz="4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lack" pitchFamily="2" charset="0"/>
              </a:rPr>
              <a:t>ECONÓMICO PRODUCTIVO</a:t>
            </a: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7B371CC9-C93D-45FB-AE7A-4B40C8775A1F}"/>
              </a:ext>
            </a:extLst>
          </p:cNvPr>
          <p:cNvSpPr/>
          <p:nvPr/>
        </p:nvSpPr>
        <p:spPr>
          <a:xfrm>
            <a:off x="1539891" y="2413101"/>
            <a:ext cx="921385" cy="1759025"/>
          </a:xfrm>
          <a:prstGeom prst="chevron">
            <a:avLst>
              <a:gd name="adj" fmla="val 62310"/>
            </a:avLst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7AF569B6-F132-4AD2-98DD-93F1040C990C}"/>
              </a:ext>
            </a:extLst>
          </p:cNvPr>
          <p:cNvSpPr/>
          <p:nvPr/>
        </p:nvSpPr>
        <p:spPr>
          <a:xfrm>
            <a:off x="2326640" y="2413101"/>
            <a:ext cx="921385" cy="1759025"/>
          </a:xfrm>
          <a:prstGeom prst="chevron">
            <a:avLst>
              <a:gd name="adj" fmla="val 6231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C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83773D1-3B95-43ED-905D-2FEBDE3BB093}"/>
              </a:ext>
            </a:extLst>
          </p:cNvPr>
          <p:cNvSpPr txBox="1"/>
          <p:nvPr/>
        </p:nvSpPr>
        <p:spPr>
          <a:xfrm>
            <a:off x="2933444" y="1911337"/>
            <a:ext cx="8171868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Aft>
                <a:spcPts val="600"/>
              </a:spcAft>
            </a:pPr>
            <a:r>
              <a:rPr lang="es-ES" sz="2400" b="1" i="1" noProof="0" dirty="0">
                <a:solidFill>
                  <a:sysClr val="windowText" lastClr="000000"/>
                </a:solidFill>
                <a:latin typeface="Montserrat" pitchFamily="2" charset="0"/>
              </a:rPr>
              <a:t>OBJETIVO </a:t>
            </a:r>
          </a:p>
          <a:p>
            <a:pPr lvl="1" algn="just" rtl="0">
              <a:spcAft>
                <a:spcPct val="15000"/>
              </a:spcAft>
            </a:pPr>
            <a:r>
              <a:rPr lang="es-CL" sz="2400" i="1" dirty="0">
                <a:solidFill>
                  <a:sysClr val="windowText" lastClr="000000"/>
                </a:solidFill>
                <a:latin typeface="Montserrat" pitchFamily="2" charset="0"/>
              </a:rPr>
              <a:t>Fomentar la economía optimizando las actividades agropecuarias en coherencia con la aptitud del suelo, mejorando la calidad de vida de la población en los ámbitos económicos y sociales, mejorando los sistemas de comercialización y fuentes de empleo.</a:t>
            </a:r>
            <a:endParaRPr lang="es-ES" sz="2400" i="1" noProof="0" dirty="0">
              <a:solidFill>
                <a:sysClr val="windowText" lastClr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14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86246" y="215314"/>
            <a:ext cx="10241280" cy="5504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64457" y="0"/>
          <a:ext cx="11263086" cy="824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8CD9234-D52B-4D8A-AED1-7693A5291871}"/>
              </a:ext>
            </a:extLst>
          </p:cNvPr>
          <p:cNvSpPr txBox="1"/>
          <p:nvPr/>
        </p:nvSpPr>
        <p:spPr>
          <a:xfrm>
            <a:off x="964474" y="1490008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12,371,90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11,271,90</a:t>
            </a: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11,271,90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392973" y="5104620"/>
            <a:ext cx="7769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b="1" i="0" noProof="0" dirty="0">
                <a:latin typeface="Montserrat" pitchFamily="2" charset="0"/>
              </a:rPr>
              <a:t>PROYECTO:</a:t>
            </a:r>
            <a:endParaRPr lang="es-EC" sz="2400" b="1" dirty="0">
              <a:latin typeface="Montserrat" pitchFamily="2" charset="0"/>
            </a:endParaRPr>
          </a:p>
          <a:p>
            <a:pPr algn="ctr"/>
            <a:r>
              <a:rPr lang="es-CL" sz="2400" b="1" dirty="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rPr>
              <a:t>5.Proyecto Productivo Agrícola Ambiental</a:t>
            </a:r>
            <a:endParaRPr lang="es-EC" sz="2400" b="1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802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106083" y="2782669"/>
            <a:ext cx="30795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AGROAZUAY</a:t>
            </a:r>
          </a:p>
          <a:p>
            <a:pPr algn="ctr"/>
            <a:endParaRPr 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5" y="637791"/>
            <a:ext cx="7898169" cy="52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37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2E603F73-E663-4B59-AF26-4CF57F343200}"/>
              </a:ext>
            </a:extLst>
          </p:cNvPr>
          <p:cNvGrpSpPr/>
          <p:nvPr/>
        </p:nvGrpSpPr>
        <p:grpSpPr>
          <a:xfrm>
            <a:off x="280806" y="150400"/>
            <a:ext cx="11911194" cy="6138105"/>
            <a:chOff x="1434165" y="259322"/>
            <a:chExt cx="10121869" cy="5297679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6B7769D-AD1C-40D9-964A-6B5E1EDA9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369" y="2858650"/>
              <a:ext cx="2023764" cy="2698351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DF6BBF27-3DCB-493C-9CE2-358A17514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8239" y="286603"/>
              <a:ext cx="3327795" cy="2495846"/>
            </a:xfrm>
            <a:prstGeom prst="rect">
              <a:avLst/>
            </a:prstGeom>
          </p:spPr>
        </p:pic>
        <p:pic>
          <p:nvPicPr>
            <p:cNvPr id="22" name="Marcador de contenido 5">
              <a:extLst>
                <a:ext uri="{FF2B5EF4-FFF2-40B4-BE49-F238E27FC236}">
                  <a16:creationId xmlns:a16="http://schemas.microsoft.com/office/drawing/2014/main" id="{9275D115-7C7C-447C-B5FE-DB1476AE5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4165" y="259322"/>
              <a:ext cx="3364168" cy="2523127"/>
            </a:xfrm>
            <a:prstGeom prst="rect">
              <a:avLst/>
            </a:prstGeom>
          </p:spPr>
        </p:pic>
        <p:pic>
          <p:nvPicPr>
            <p:cNvPr id="23" name="Marcador de contenido 7">
              <a:extLst>
                <a:ext uri="{FF2B5EF4-FFF2-40B4-BE49-F238E27FC236}">
                  <a16:creationId xmlns:a16="http://schemas.microsoft.com/office/drawing/2014/main" id="{FF0A6CE9-C6BC-490C-99C8-2E32F21C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1420" y="286603"/>
              <a:ext cx="3327795" cy="2495846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584BEF7B-52D2-4677-9FA2-D1A06E650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4165" y="2858650"/>
              <a:ext cx="1975725" cy="2634300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7D9977D-6E09-4FF3-BBB8-E2E7B5789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5418" y="2916070"/>
              <a:ext cx="3761712" cy="2640931"/>
            </a:xfrm>
            <a:prstGeom prst="rect">
              <a:avLst/>
            </a:prstGeom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A1DCFBC1-5D63-4D86-A998-260D77C04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9455" y="2893990"/>
              <a:ext cx="1975725" cy="2634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6449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5" y="371682"/>
            <a:ext cx="8258280" cy="550552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CD2322D-7571-4667-B7D4-D4A233E36EB7}"/>
              </a:ext>
            </a:extLst>
          </p:cNvPr>
          <p:cNvSpPr txBox="1"/>
          <p:nvPr/>
        </p:nvSpPr>
        <p:spPr>
          <a:xfrm>
            <a:off x="8794015" y="2917546"/>
            <a:ext cx="343353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MEJORAMIENTO GENETICO </a:t>
            </a:r>
          </a:p>
          <a:p>
            <a:pPr algn="ctr"/>
            <a:r>
              <a:rPr lang="es-CL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GAD-MAG</a:t>
            </a:r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</a:t>
            </a:r>
          </a:p>
          <a:p>
            <a:pPr algn="ctr"/>
            <a:endParaRPr 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471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0163BBE8-217A-4C76-9552-EB1668552EF7}"/>
              </a:ext>
            </a:extLst>
          </p:cNvPr>
          <p:cNvGrpSpPr/>
          <p:nvPr/>
        </p:nvGrpSpPr>
        <p:grpSpPr>
          <a:xfrm>
            <a:off x="533129" y="74706"/>
            <a:ext cx="11538555" cy="5717320"/>
            <a:chOff x="533129" y="74706"/>
            <a:chExt cx="11538555" cy="571732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A22B7A4-3440-450C-B0FE-E230D63FD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129" y="74706"/>
              <a:ext cx="3400926" cy="2550695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6BEB269-2BD2-4288-B0DD-73B38748F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6431" y="74706"/>
              <a:ext cx="1900989" cy="2534653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5F3229E-159A-4DC5-96F7-DB92FF984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3625" y="74706"/>
              <a:ext cx="1913021" cy="255069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C2F1C3F-EA5A-4984-9980-AF7027F44B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0337"/>
            <a:stretch/>
          </p:blipFill>
          <p:spPr>
            <a:xfrm>
              <a:off x="8040062" y="74706"/>
              <a:ext cx="4031622" cy="5709712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2B7AD9A0-86F3-4900-94F9-341919958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129" y="2689215"/>
              <a:ext cx="2446265" cy="3086769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36707FD-9383-4B6D-AF06-E52CCACFE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38232" y="2689215"/>
              <a:ext cx="1499977" cy="3086769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768413D-7DC1-4606-9167-09AFEECA2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97048" y="2689215"/>
              <a:ext cx="1499012" cy="3086769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C77ABA9D-12D7-48BF-8949-8F0828D39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82211" y="2705258"/>
              <a:ext cx="1442477" cy="3086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8800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F7F880-AB7C-428C-9B91-D801B8EA8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75" y="3581891"/>
            <a:ext cx="3297814" cy="24733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9E1580-6C8B-4783-979A-126E3DA38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53" y="887787"/>
            <a:ext cx="3875598" cy="51674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670132-57EE-459A-8BF3-2375F43AA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410" y="887788"/>
            <a:ext cx="3875598" cy="51674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D54BE9-E45E-40B8-B166-46662539F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875" y="887788"/>
            <a:ext cx="3265390" cy="244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73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Rectángulo 7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1178380" y="323526"/>
            <a:ext cx="9835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ANIMALES MENORES DPM-GAD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19"/>
          <a:stretch/>
        </p:blipFill>
        <p:spPr>
          <a:xfrm>
            <a:off x="1107368" y="978993"/>
            <a:ext cx="9977264" cy="509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06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Rectángulo 7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8421613" y="2644170"/>
            <a:ext cx="37242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ENTREGA DE MATERIAL AL SISTEMA DE RIEGO CACHI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475318" y="159429"/>
            <a:ext cx="7859409" cy="5946096"/>
            <a:chOff x="1613557" y="969053"/>
            <a:chExt cx="6304305" cy="4802062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557" y="969053"/>
              <a:ext cx="3117305" cy="2402385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00556" y="969054"/>
              <a:ext cx="3117306" cy="2402385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557" y="3430440"/>
              <a:ext cx="3117305" cy="2340675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00558" y="3430440"/>
              <a:ext cx="3117304" cy="2340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47762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944335" y="338899"/>
            <a:ext cx="10303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GRUPO SEMIHIDRIPONICO DE ARANDANO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9455183B-816F-43E6-8A44-BC227781E555}"/>
              </a:ext>
            </a:extLst>
          </p:cNvPr>
          <p:cNvGrpSpPr/>
          <p:nvPr/>
        </p:nvGrpSpPr>
        <p:grpSpPr>
          <a:xfrm>
            <a:off x="1584178" y="4011507"/>
            <a:ext cx="8519045" cy="2069565"/>
            <a:chOff x="1735832" y="3793360"/>
            <a:chExt cx="8304638" cy="2146855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829" y="3793361"/>
              <a:ext cx="1603285" cy="2146854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6686F72-D19B-4F72-89B5-0A8FEB667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5832" y="3793360"/>
              <a:ext cx="2860297" cy="2145223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595E6AF4-9997-4BF3-8FAB-3DB1F8847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7185" y="3793360"/>
              <a:ext cx="1603285" cy="2137714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E1D75E1-D563-4C63-8176-C9361B4E6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10557" y="3800869"/>
              <a:ext cx="1603285" cy="2137714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25B4C6B-3B77-4D2C-92DD-3A1206281D2D}"/>
              </a:ext>
            </a:extLst>
          </p:cNvPr>
          <p:cNvGrpSpPr/>
          <p:nvPr/>
        </p:nvGrpSpPr>
        <p:grpSpPr>
          <a:xfrm>
            <a:off x="645458" y="933007"/>
            <a:ext cx="11078079" cy="2939745"/>
            <a:chOff x="745670" y="1111756"/>
            <a:chExt cx="9450035" cy="26175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BAC928-4AFD-43DC-9544-491941E0C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96157" y="1187476"/>
              <a:ext cx="4499548" cy="2529765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68BF08F-7246-4EAF-A260-3D389BE99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93683" y="1140318"/>
              <a:ext cx="1165054" cy="258900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5CF35F6D-6B6A-4F3D-A51F-BE13961A5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5319" b="16177"/>
            <a:stretch/>
          </p:blipFill>
          <p:spPr>
            <a:xfrm>
              <a:off x="2763484" y="1111756"/>
              <a:ext cx="1504346" cy="2617568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D652323-B541-4CAD-BB3F-AAB461C52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5670" y="1111757"/>
              <a:ext cx="1963170" cy="2617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4533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Rectángulo 7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Rectángulo 11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Rectángulo 12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83674" y="2916368"/>
            <a:ext cx="2886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CAPACITACIÓN INIAP</a:t>
            </a:r>
          </a:p>
          <a:p>
            <a:pPr algn="ctr"/>
            <a:r>
              <a:rPr lang="es-C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MEJORAMIENTO</a:t>
            </a:r>
          </a:p>
          <a:p>
            <a:pPr algn="ctr"/>
            <a:r>
              <a:rPr lang="es-C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DE PASTOS</a:t>
            </a:r>
            <a:endParaRPr lang="es-EC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2969749" y="288190"/>
            <a:ext cx="8928135" cy="5556393"/>
            <a:chOff x="2095799" y="969054"/>
            <a:chExt cx="6890558" cy="5168370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799" y="969054"/>
              <a:ext cx="3382045" cy="2539459"/>
            </a:xfrm>
            <a:prstGeom prst="rect">
              <a:avLst/>
            </a:prstGeom>
          </p:spPr>
        </p:pic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799" y="3597965"/>
              <a:ext cx="3382045" cy="2539459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4313" y="3597964"/>
              <a:ext cx="3382044" cy="2539459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04313" y="969054"/>
              <a:ext cx="3382044" cy="2539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58287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C51275-3286-44D2-91A3-E001CF7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BC30DD-737B-489E-9E81-FF1C7F89D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223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C" altLang="es-EC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EC" alt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Rectángulo 7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Rectángulo 11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Rectángulo 12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7410450" y="2536448"/>
            <a:ext cx="444817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CAPACITACIÓN</a:t>
            </a:r>
            <a:endParaRPr lang="es-CL" sz="2400" i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  <a:p>
            <a:pPr algn="ctr"/>
            <a:r>
              <a:rPr lang="es-CL" sz="24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ASOCIACIÓN DE GANADEROS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30" y="260770"/>
            <a:ext cx="6970945" cy="557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7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3F897-4A24-466D-B15F-7D9BA7EB9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MX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ENTREGA DE POLLOS Y CUYES</a:t>
            </a:r>
            <a:endParaRPr lang="es-EC" sz="36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415A0FA-1310-4910-8D7A-F81B50F2A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888" y="3397249"/>
            <a:ext cx="1517837" cy="269837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A721316-AD18-4633-82BC-05AC8B666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150430" y="2885546"/>
            <a:ext cx="4269632" cy="24016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3BF1F25-3238-426E-B182-2BB2CC0F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294" y="1892826"/>
            <a:ext cx="2279026" cy="128195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119C2B7-B011-49E0-9074-5E8393D7B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696" y="3209364"/>
            <a:ext cx="2279026" cy="128195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E70E241-319C-4072-A598-DA44DF1A49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541" y="4746438"/>
            <a:ext cx="829552" cy="147475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A22B082-F152-44CC-8039-B0413A2638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447" y="1951565"/>
            <a:ext cx="2331034" cy="414406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082C575-C2CB-4DF3-8571-D458CB34AB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8541" y="1872543"/>
            <a:ext cx="2279026" cy="12819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043B7D-39A3-4745-B4B8-1C68DEC534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0658" y="4746437"/>
            <a:ext cx="1171262" cy="156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340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C073D-6FCF-4577-A2C1-233A9C78D89F}"/>
              </a:ext>
            </a:extLst>
          </p:cNvPr>
          <p:cNvSpPr txBox="1">
            <a:spLocks/>
          </p:cNvSpPr>
          <p:nvPr/>
        </p:nvSpPr>
        <p:spPr>
          <a:xfrm>
            <a:off x="8449679" y="3016626"/>
            <a:ext cx="4342955" cy="20396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CAMPAÑA DE ESTERILIZACIÓN DPM-GAD </a:t>
            </a:r>
            <a:endParaRPr lang="es-EC" sz="28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F3DB529-9C9E-4E32-8B6E-852BF79AF77E}"/>
              </a:ext>
            </a:extLst>
          </p:cNvPr>
          <p:cNvGrpSpPr/>
          <p:nvPr/>
        </p:nvGrpSpPr>
        <p:grpSpPr>
          <a:xfrm>
            <a:off x="278712" y="220662"/>
            <a:ext cx="8596279" cy="5480891"/>
            <a:chOff x="869297" y="1403139"/>
            <a:chExt cx="7431046" cy="473795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3BB0443-CE75-459E-923B-3D250684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90387" y="3911432"/>
              <a:ext cx="1673636" cy="2229657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9F8F6A1-D964-49A2-9889-1E766CECD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297" y="1403141"/>
              <a:ext cx="1743599" cy="2324798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7440154-57D7-48CD-BAE1-0F36FD692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26036" y="1403139"/>
              <a:ext cx="1812727" cy="241696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6C23911-35F2-44E4-B37C-7BBBB23B3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9297" y="3820110"/>
              <a:ext cx="1673636" cy="2229657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5620818-10BB-4108-A5AF-DE45784AC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75196" y="3911433"/>
              <a:ext cx="1673637" cy="2229658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0423758-61D5-453F-AEAC-575B2AFD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2381" y="3911433"/>
              <a:ext cx="1673636" cy="2229657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FB274DC6-AAB2-4372-8032-2D446471E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78678" y="1403140"/>
              <a:ext cx="1814237" cy="241696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3D1F7D6-89EA-4C2D-B50B-918563CC4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3318" y="1443265"/>
              <a:ext cx="1787025" cy="23807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737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C073D-6FCF-4577-A2C1-233A9C78D89F}"/>
              </a:ext>
            </a:extLst>
          </p:cNvPr>
          <p:cNvSpPr txBox="1">
            <a:spLocks/>
          </p:cNvSpPr>
          <p:nvPr/>
        </p:nvSpPr>
        <p:spPr>
          <a:xfrm>
            <a:off x="8449680" y="3016626"/>
            <a:ext cx="4082980" cy="20396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CAMPAÑA DE ESTERILIZACIÓN </a:t>
            </a:r>
          </a:p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GAD MUNICIPAL</a:t>
            </a:r>
          </a:p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SAN FERNANDO </a:t>
            </a:r>
            <a:endParaRPr lang="es-EC" sz="2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B4C7490-E06B-4C4F-B038-802370FDA2C7}"/>
              </a:ext>
            </a:extLst>
          </p:cNvPr>
          <p:cNvGrpSpPr/>
          <p:nvPr/>
        </p:nvGrpSpPr>
        <p:grpSpPr>
          <a:xfrm>
            <a:off x="704886" y="667588"/>
            <a:ext cx="8272689" cy="5119835"/>
            <a:chOff x="400086" y="-251295"/>
            <a:chExt cx="8272689" cy="511983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435F3D4-DA7C-46F7-BC8E-BF138E552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3760" y="2588399"/>
              <a:ext cx="1282579" cy="2280141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D615962E-22F4-4B7D-BD40-967CC5798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4737" y="-251295"/>
              <a:ext cx="4708038" cy="2648271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D46E0B4-C30F-4EE0-AD89-201148C54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4420" y="2580929"/>
              <a:ext cx="1471673" cy="2283876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5C15190F-E6FA-4BE5-A18E-67D1769D7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884" y="2584664"/>
              <a:ext cx="3045168" cy="2283876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156D4482-10C8-4A43-B4E8-6952BB8C1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0086" y="-251295"/>
              <a:ext cx="3531026" cy="2648270"/>
            </a:xfrm>
            <a:prstGeom prst="rect">
              <a:avLst/>
            </a:prstGeom>
          </p:spPr>
        </p:pic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6A97F5F3-1EA1-4516-A9A5-6C5C90C277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451" b="33726"/>
          <a:stretch/>
        </p:blipFill>
        <p:spPr>
          <a:xfrm>
            <a:off x="6829678" y="3536577"/>
            <a:ext cx="2147897" cy="22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006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946" y="770087"/>
            <a:ext cx="11640929" cy="71213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 rtl="0"/>
            <a:r>
              <a:rPr lang="es-CL" sz="5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ASENTAMIENTOS HUMANOS</a:t>
            </a: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48FF7222-B084-4B47-BB4F-7899837CA5C2}"/>
              </a:ext>
            </a:extLst>
          </p:cNvPr>
          <p:cNvSpPr/>
          <p:nvPr/>
        </p:nvSpPr>
        <p:spPr>
          <a:xfrm>
            <a:off x="1070930" y="2689029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27801B41-1941-49D2-89D2-4DA89AD8495E}"/>
              </a:ext>
            </a:extLst>
          </p:cNvPr>
          <p:cNvSpPr/>
          <p:nvPr/>
        </p:nvSpPr>
        <p:spPr>
          <a:xfrm>
            <a:off x="2312762" y="2689029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4368629-7F8F-40F0-9CDC-18FE07735D67}"/>
              </a:ext>
            </a:extLst>
          </p:cNvPr>
          <p:cNvSpPr txBox="1"/>
          <p:nvPr/>
        </p:nvSpPr>
        <p:spPr>
          <a:xfrm>
            <a:off x="3554594" y="2424153"/>
            <a:ext cx="794346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Aft>
                <a:spcPts val="600"/>
              </a:spcAft>
            </a:pPr>
            <a:r>
              <a:rPr lang="es-ES" sz="2400" b="1" i="1" noProof="0" dirty="0">
                <a:solidFill>
                  <a:sysClr val="windowText" lastClr="000000"/>
                </a:solidFill>
                <a:latin typeface="Montserrat" pitchFamily="2" charset="0"/>
              </a:rPr>
              <a:t>OBJETIVO </a:t>
            </a:r>
          </a:p>
          <a:p>
            <a:pPr lvl="1" algn="just" rtl="0">
              <a:spcAft>
                <a:spcPct val="15000"/>
              </a:spcAft>
            </a:pPr>
            <a:r>
              <a:rPr lang="es-CL" sz="2400" i="1" dirty="0">
                <a:solidFill>
                  <a:sysClr val="windowText" lastClr="000000"/>
                </a:solidFill>
                <a:latin typeface="Montserrat" pitchFamily="2" charset="0"/>
              </a:rPr>
              <a:t>Promover la equidad territorial mejorando el acceso y calidad de los equipamientos y servicios básicos, garantizando una movilidad y conectividad eficiente y segura con énfasis en el sector productivo de la parroquia.</a:t>
            </a:r>
            <a:endParaRPr lang="es-ES" sz="2400" i="1" noProof="0" dirty="0">
              <a:solidFill>
                <a:sysClr val="windowText" lastClr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012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53296" y="949124"/>
            <a:ext cx="10370917" cy="1423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04137374"/>
              </p:ext>
            </p:extLst>
          </p:nvPr>
        </p:nvGraphicFramePr>
        <p:xfrm>
          <a:off x="431800" y="0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1406111" y="4954769"/>
            <a:ext cx="91380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800" b="1" i="0" noProof="0" dirty="0">
                <a:latin typeface="Montserrat" pitchFamily="2" charset="0"/>
              </a:rPr>
              <a:t>PROYECTO:</a:t>
            </a:r>
          </a:p>
          <a:p>
            <a:pPr lvl="0" algn="ctr"/>
            <a:r>
              <a:rPr lang="es-CL" sz="2800" b="1" i="0" noProof="0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6.MANTENIMIENTO CEMENTERIO PARROQUIAL.</a:t>
            </a:r>
            <a:endParaRPr lang="es-EC" sz="2800" b="1" i="0" noProof="0" dirty="0">
              <a:solidFill>
                <a:schemeClr val="accent1">
                  <a:lumMod val="75000"/>
                </a:schemeClr>
              </a:solidFill>
              <a:latin typeface="Montserrat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1053296" y="1718011"/>
            <a:ext cx="29826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Montserrat" pitchFamily="2" charset="0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Montserrat" pitchFamily="2" charset="0"/>
              </a:rPr>
              <a:t>10,574.09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7,015.28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Montserrat" pitchFamily="2" charset="0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Montserrat" pitchFamily="2" charset="0"/>
              </a:rPr>
              <a:t>6,696.63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4554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17037" y="1511559"/>
            <a:ext cx="10515600" cy="718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1335161" y="170805"/>
            <a:ext cx="88044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DEL CEMENTERIO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C25BF86-E2EE-4C0E-BB83-CC751DDF26E8}"/>
              </a:ext>
            </a:extLst>
          </p:cNvPr>
          <p:cNvGrpSpPr/>
          <p:nvPr/>
        </p:nvGrpSpPr>
        <p:grpSpPr>
          <a:xfrm>
            <a:off x="1508003" y="842183"/>
            <a:ext cx="9175993" cy="5173634"/>
            <a:chOff x="703467" y="401217"/>
            <a:chExt cx="9316377" cy="5252785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67" y="3095941"/>
              <a:ext cx="2578373" cy="255806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1BF4C41-2BFA-4E63-BD40-1DD546AE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6005" y="401217"/>
              <a:ext cx="1918545" cy="255806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533D7F73-2D98-49DB-A039-C92DCABC1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01021" y="401217"/>
              <a:ext cx="3410747" cy="255806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2FBA0DE-5640-40BB-BDAE-59DC8CFCC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18648" y="3095941"/>
              <a:ext cx="1918546" cy="255806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71C28237-C30F-4D10-8D3A-F40B78728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35999" y="3095941"/>
              <a:ext cx="1918546" cy="2558061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0E3BBB2-411F-405F-BF56-F3D227536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3469" y="401217"/>
              <a:ext cx="1918545" cy="255806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DC48810F-F1A8-4B43-BF5E-C041CD227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101298" y="3095941"/>
              <a:ext cx="1918546" cy="2558061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ADA19CA0-5C71-4179-9252-401DA991E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01299" y="401217"/>
              <a:ext cx="1918545" cy="2558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82875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4000" y="1608880"/>
            <a:ext cx="10949190" cy="324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6696997"/>
              </p:ext>
            </p:extLst>
          </p:nvPr>
        </p:nvGraphicFramePr>
        <p:xfrm>
          <a:off x="278252" y="0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2566500" y="5249120"/>
            <a:ext cx="718370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400" b="1" i="0" noProof="0" dirty="0">
                <a:latin typeface="Montserrat" pitchFamily="2" charset="0"/>
              </a:rPr>
              <a:t>PROYECTO:</a:t>
            </a:r>
          </a:p>
          <a:p>
            <a:pPr lvl="0" algn="ctr"/>
            <a:r>
              <a:rPr lang="es-CL" sz="2400" b="1" i="0" noProof="0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7. MANTENIMIENTO DE BAÑOS PUBLICOS.</a:t>
            </a:r>
          </a:p>
          <a:p>
            <a:pPr lvl="0" algn="ctr"/>
            <a:endParaRPr lang="es-EC" dirty="0">
              <a:latin typeface="Montserrat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8360504" y="1608880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3,767.12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3,326.58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3,055.00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8660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34319" y="1597306"/>
            <a:ext cx="10058400" cy="231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70995733"/>
              </p:ext>
            </p:extLst>
          </p:nvPr>
        </p:nvGraphicFramePr>
        <p:xfrm>
          <a:off x="142433" y="164938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2825336" y="5158453"/>
            <a:ext cx="62900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400" b="1" i="0" noProof="0" dirty="0">
                <a:latin typeface="Montserrat" pitchFamily="2" charset="0"/>
              </a:rPr>
              <a:t>PROYECTO:</a:t>
            </a:r>
          </a:p>
          <a:p>
            <a:pPr lvl="0" algn="ctr"/>
            <a:r>
              <a:rPr lang="es-CL" sz="2400" b="1" i="0" noProof="0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8. MANTENIMIENTO DEL ESTADIO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589931" y="1817225"/>
            <a:ext cx="29826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C. FINAL: 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9,000.00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b="1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DEVENGADO: </a:t>
            </a:r>
            <a:r>
              <a:rPr lang="es-EC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6,596.39</a:t>
            </a:r>
            <a:endParaRPr lang="es-EC" b="1" dirty="0">
              <a:solidFill>
                <a:srgbClr val="FF0000"/>
              </a:solidFill>
              <a:highlight>
                <a:srgbClr val="FDFBF5"/>
              </a:highlight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PAGADO: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6,596.39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03203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BE97319C-F233-4B39-8507-27CEFC9A740D}"/>
              </a:ext>
            </a:extLst>
          </p:cNvPr>
          <p:cNvGrpSpPr/>
          <p:nvPr/>
        </p:nvGrpSpPr>
        <p:grpSpPr>
          <a:xfrm>
            <a:off x="983568" y="804204"/>
            <a:ext cx="9713929" cy="5249592"/>
            <a:chOff x="485593" y="451555"/>
            <a:chExt cx="10378217" cy="5608586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B2A019E3-AA79-4ACC-A998-9AC2BC5A0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9029" y="451555"/>
              <a:ext cx="2300360" cy="3067147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671BCB7-81FE-4867-90C6-319A181FB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0068" y="451555"/>
              <a:ext cx="5452703" cy="306714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C14F691-03F1-4C6B-97E9-36E5274BF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 flipV="1">
              <a:off x="485593" y="3708989"/>
              <a:ext cx="3134869" cy="2351152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1E93859-FEAF-407E-A0F9-C3EA3897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 flipV="1">
              <a:off x="3654196" y="3708990"/>
              <a:ext cx="1763363" cy="235115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FC83BD7-8DBE-4620-816A-49887698B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 flipV="1">
              <a:off x="9138908" y="3708989"/>
              <a:ext cx="1724902" cy="2299869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C0851FA-0286-4BDF-A07D-59A4DE488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 flipV="1">
              <a:off x="5647102" y="3708989"/>
              <a:ext cx="3134867" cy="2351150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DDD6FC36-77B6-4C44-A227-0AA6B23D4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 flipV="1">
              <a:off x="8563450" y="451555"/>
              <a:ext cx="2300360" cy="3067147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455F69B3-F547-44DA-BD3A-9921BA63B762}"/>
              </a:ext>
            </a:extLst>
          </p:cNvPr>
          <p:cNvSpPr txBox="1"/>
          <p:nvPr/>
        </p:nvSpPr>
        <p:spPr>
          <a:xfrm>
            <a:off x="1225715" y="256762"/>
            <a:ext cx="957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COMPLEJO DEPORTIVO Y CONSTRUCCIÓN DE VEREDAS</a:t>
            </a:r>
            <a:endParaRPr lang="es-EC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543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57468" y="1562582"/>
            <a:ext cx="10058400" cy="358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27235543"/>
              </p:ext>
            </p:extLst>
          </p:nvPr>
        </p:nvGraphicFramePr>
        <p:xfrm>
          <a:off x="431800" y="-219920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2038077" y="4877822"/>
            <a:ext cx="85476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800" b="1" i="0" noProof="0" dirty="0"/>
              <a:t>PROYECTO:</a:t>
            </a:r>
          </a:p>
          <a:p>
            <a:pPr lvl="0" algn="ctr"/>
            <a:r>
              <a:rPr lang="es-CL" sz="2800" b="1" i="0" noProof="0" dirty="0">
                <a:solidFill>
                  <a:schemeClr val="accent1">
                    <a:lumMod val="75000"/>
                  </a:schemeClr>
                </a:solidFill>
              </a:rPr>
              <a:t>9. MANTENIMIENTO DEL PARQUE CENTRAL</a:t>
            </a:r>
          </a:p>
          <a:p>
            <a:pPr marL="342900" lvl="0" indent="-342900" algn="ctr">
              <a:buFont typeface="+mj-lt"/>
              <a:buAutoNum type="arabicPeriod"/>
            </a:pPr>
            <a:endParaRPr lang="es-CL" sz="2800" b="1" i="0" noProof="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976132" y="1614505"/>
            <a:ext cx="298268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C. FINAL: 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6,796.00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b="1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DEVENGADO: </a:t>
            </a:r>
            <a:r>
              <a:rPr lang="es-EC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6,796.06</a:t>
            </a:r>
            <a:endParaRPr lang="es-EC" b="1" dirty="0">
              <a:solidFill>
                <a:srgbClr val="FF0000"/>
              </a:solidFill>
              <a:highlight>
                <a:srgbClr val="FDFBF5"/>
              </a:highlight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b="1" dirty="0">
                <a:highlight>
                  <a:srgbClr val="FDFBF5"/>
                </a:highlight>
                <a:latin typeface="Montserrat" pitchFamily="2" charset="0"/>
              </a:rPr>
              <a:t>PAGADO: </a:t>
            </a:r>
            <a:r>
              <a:rPr lang="es-EC" b="1" u="sng" dirty="0">
                <a:highlight>
                  <a:srgbClr val="FDFBF5"/>
                </a:highlight>
                <a:latin typeface="Montserrat" pitchFamily="2" charset="0"/>
              </a:rPr>
              <a:t>4,410.00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38032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3FB3A-5CB5-4318-92A5-57664FCA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851" y="188536"/>
            <a:ext cx="8123412" cy="1450757"/>
          </a:xfrm>
        </p:spPr>
        <p:txBody>
          <a:bodyPr>
            <a:noAutofit/>
          </a:bodyPr>
          <a:lstStyle/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ÁREAS VERDES Y MEJORAMIENTO DEL SISTEMA DE ILUMINACIÓN </a:t>
            </a:r>
            <a:endParaRPr lang="es-EC" sz="2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8C06CF-FE53-48C9-9482-14ADEE1144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9" b="23120"/>
          <a:stretch/>
        </p:blipFill>
        <p:spPr>
          <a:xfrm>
            <a:off x="874324" y="2348689"/>
            <a:ext cx="2620747" cy="317260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3405F1-AF61-40B3-826A-1BC6BE74F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310" y="2340222"/>
            <a:ext cx="2667247" cy="31776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8CF599-AA1A-41CB-8163-719C7C600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5689" y="2264934"/>
            <a:ext cx="2667247" cy="324299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FDCDB2-0E46-4238-A8C3-6FB21A8DA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620" y="2340220"/>
            <a:ext cx="2542503" cy="31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702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9043" y="1574157"/>
            <a:ext cx="10058400" cy="31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9905103"/>
              </p:ext>
            </p:extLst>
          </p:nvPr>
        </p:nvGraphicFramePr>
        <p:xfrm>
          <a:off x="483326" y="313509"/>
          <a:ext cx="10744117" cy="6177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1835604" y="4684176"/>
            <a:ext cx="86799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800" b="1" i="0" noProof="0" dirty="0"/>
              <a:t>PROYECTO:</a:t>
            </a:r>
          </a:p>
          <a:p>
            <a:pPr lvl="0" algn="ctr"/>
            <a:r>
              <a:rPr lang="es-MX" sz="2800" b="1" dirty="0">
                <a:solidFill>
                  <a:schemeClr val="accent1">
                    <a:lumMod val="75000"/>
                  </a:schemeClr>
                </a:solidFill>
              </a:rPr>
              <a:t>10.Proyecto Mantenimiento, Mejoramiento y Construcción de Redes de Infraestructura</a:t>
            </a:r>
            <a:endParaRPr lang="es-CL" sz="2800" b="1" i="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7713891" y="1463472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34,081.42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32,167.16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29,378.28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52175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529878" y="347484"/>
            <a:ext cx="7415286" cy="5515951"/>
            <a:chOff x="2863503" y="716816"/>
            <a:chExt cx="7415286" cy="5515951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863503" y="755480"/>
              <a:ext cx="3537366" cy="2656085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3503" y="3576682"/>
              <a:ext cx="3537366" cy="2656085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6489" y="716816"/>
              <a:ext cx="3752300" cy="5477287"/>
            </a:xfrm>
            <a:prstGeom prst="rect">
              <a:avLst/>
            </a:prstGeom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8292136" y="3042233"/>
            <a:ext cx="336998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PRIORIZACIÓN DE LAS VIAS DE LA PREFECTURA </a:t>
            </a:r>
            <a:endParaRPr lang="es-EC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304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560F2-BDC7-4938-9041-C9C125CC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29" y="-35187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ENTREGA DE TUBERÍA SISTEMAS DE RIEGO </a:t>
            </a:r>
            <a:b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</a:br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GAD- PREFECTURA DEL AZUAY </a:t>
            </a:r>
            <a:endParaRPr lang="es-EC" sz="2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58D2883-94DA-464F-8302-F4E1EF385F51}"/>
              </a:ext>
            </a:extLst>
          </p:cNvPr>
          <p:cNvSpPr txBox="1"/>
          <p:nvPr/>
        </p:nvSpPr>
        <p:spPr>
          <a:xfrm>
            <a:off x="1592867" y="1235549"/>
            <a:ext cx="11638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latin typeface="Montserrat" pitchFamily="2" charset="0"/>
              </a:rPr>
              <a:t>MACHAIHUAICO-CACHI CONZHO-LLAZHIPA- RODEO-GULAC CRUZ RUMI-CACHI-RARIG HUCZHANA YACU</a:t>
            </a:r>
            <a:endParaRPr lang="es-EC" sz="1400" dirty="0">
              <a:latin typeface="Montserrat" pitchFamily="2" charset="0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3332A01F-E039-4866-9E33-ECD0C4FF17E8}"/>
              </a:ext>
            </a:extLst>
          </p:cNvPr>
          <p:cNvGrpSpPr/>
          <p:nvPr/>
        </p:nvGrpSpPr>
        <p:grpSpPr>
          <a:xfrm>
            <a:off x="959629" y="1679991"/>
            <a:ext cx="10286223" cy="4430211"/>
            <a:chOff x="-99746" y="1615737"/>
            <a:chExt cx="10286223" cy="4430211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8B5AF5AA-28CC-4E66-BCBB-F768C70375FA}"/>
                </a:ext>
              </a:extLst>
            </p:cNvPr>
            <p:cNvGrpSpPr/>
            <p:nvPr/>
          </p:nvGrpSpPr>
          <p:grpSpPr>
            <a:xfrm>
              <a:off x="-99746" y="1615737"/>
              <a:ext cx="10286223" cy="4382105"/>
              <a:chOff x="1097280" y="1858298"/>
              <a:chExt cx="8831172" cy="4256396"/>
            </a:xfrm>
          </p:grpSpPr>
          <p:pic>
            <p:nvPicPr>
              <p:cNvPr id="14" name="Imagen 13">
                <a:extLst>
                  <a:ext uri="{FF2B5EF4-FFF2-40B4-BE49-F238E27FC236}">
                    <a16:creationId xmlns:a16="http://schemas.microsoft.com/office/drawing/2014/main" id="{119C40A7-609D-4928-B74A-737FE216DA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41861" y="4057576"/>
                <a:ext cx="1542838" cy="2057118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8B690234-F102-4C54-855A-23DD5244C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0843" y="1858298"/>
                <a:ext cx="2678307" cy="2038024"/>
              </a:xfrm>
              <a:prstGeom prst="rect">
                <a:avLst/>
              </a:prstGeom>
            </p:spPr>
          </p:pic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25C7CAAD-F772-48BA-AD07-8F68ED9CF2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46018" y="1870104"/>
                <a:ext cx="2782434" cy="2089233"/>
              </a:xfrm>
              <a:prstGeom prst="rect">
                <a:avLst/>
              </a:prstGeom>
            </p:spPr>
          </p:pic>
          <p:pic>
            <p:nvPicPr>
              <p:cNvPr id="20" name="Imagen 19">
                <a:extLst>
                  <a:ext uri="{FF2B5EF4-FFF2-40B4-BE49-F238E27FC236}">
                    <a16:creationId xmlns:a16="http://schemas.microsoft.com/office/drawing/2014/main" id="{89FD59BC-5E33-43F2-BB94-79063826E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75242" y="1858298"/>
                <a:ext cx="2771121" cy="2078340"/>
              </a:xfrm>
              <a:prstGeom prst="rect">
                <a:avLst/>
              </a:prstGeom>
            </p:spPr>
          </p:pic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5F77C831-DEFB-4CFE-AA45-9D607A1D65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7280" y="4017260"/>
                <a:ext cx="2678307" cy="2008730"/>
              </a:xfrm>
              <a:prstGeom prst="rect">
                <a:avLst/>
              </a:prstGeom>
            </p:spPr>
          </p:pic>
        </p:grp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0D093BE-0F0C-48E0-9AD2-C143F80B0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12057"/>
            <a:stretch/>
          </p:blipFill>
          <p:spPr>
            <a:xfrm>
              <a:off x="6762346" y="3895010"/>
              <a:ext cx="1375790" cy="2150937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32F6B33C-0E3B-4FDA-B20F-975BE7277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4449"/>
            <a:stretch/>
          </p:blipFill>
          <p:spPr>
            <a:xfrm>
              <a:off x="5285679" y="3895011"/>
              <a:ext cx="1414243" cy="2150937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050718C-83BC-4FA2-82DF-79BAE2C362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14877"/>
            <a:stretch/>
          </p:blipFill>
          <p:spPr>
            <a:xfrm>
              <a:off x="8226515" y="3895009"/>
              <a:ext cx="1883213" cy="2137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9571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560F2-BDC7-4938-9041-C9C125CC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41" y="-214842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Y READECUACION DE LAS INSTALACIONES DEL GAD PARROQUIAL DE CHUMBLÍN</a:t>
            </a:r>
            <a:endParaRPr lang="es-EC" sz="2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BD9A3D4-8625-4EEB-98F6-D53596451763}"/>
              </a:ext>
            </a:extLst>
          </p:cNvPr>
          <p:cNvGrpSpPr/>
          <p:nvPr/>
        </p:nvGrpSpPr>
        <p:grpSpPr>
          <a:xfrm>
            <a:off x="328229" y="1356093"/>
            <a:ext cx="11570260" cy="4807640"/>
            <a:chOff x="784278" y="1661258"/>
            <a:chExt cx="10020810" cy="377564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030FC602-415B-4B67-8927-63BCBAA9A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56" y="3613931"/>
              <a:ext cx="3982065" cy="1791929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6935587-85B2-4C26-841C-D12566C11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4278" y="1661258"/>
              <a:ext cx="3982065" cy="1791929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5E05CD6-856B-45C0-8F0A-9A9FBF796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31438" y="1686637"/>
              <a:ext cx="1673650" cy="3719223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FB768038-358D-43F9-9D7D-B49289F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57859" y="3644974"/>
              <a:ext cx="3982065" cy="1791929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DD1ECC2-52F1-4100-B0E1-4C8A79A80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57858" y="1661258"/>
              <a:ext cx="3982065" cy="17919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31213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7A1EA-7C21-4FD9-8571-E8C00FCA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ESTUDIO Y REDISEÑO DEL SISTEMA ELÉCTRICO Y SISTEMA DE AGUA POTABLE DEL SUBCENTRO DE SALUD DE CHUMBLIN. </a:t>
            </a:r>
            <a:b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</a:br>
            <a:r>
              <a:rPr lang="es-MX" sz="2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GAD-DPM</a:t>
            </a:r>
            <a:endParaRPr lang="es-EC" sz="2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12F13B83-E849-49E2-A3FC-B8E38581080B}"/>
              </a:ext>
            </a:extLst>
          </p:cNvPr>
          <p:cNvGrpSpPr/>
          <p:nvPr/>
        </p:nvGrpSpPr>
        <p:grpSpPr>
          <a:xfrm>
            <a:off x="0" y="2019582"/>
            <a:ext cx="11978203" cy="4155440"/>
            <a:chOff x="689120" y="2036982"/>
            <a:chExt cx="11068345" cy="383979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A8447D01-6422-4058-954E-EA13CADB5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8777" y="2068607"/>
              <a:ext cx="2396571" cy="1797428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1C937CF-7480-4BBB-A34E-29D8D0BDD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3444" y="2036982"/>
              <a:ext cx="2530593" cy="189794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B7890DC-CF7B-463B-AD1F-9D87CC52E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9526" y="2068607"/>
              <a:ext cx="1399740" cy="1866320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2771697-A37A-4231-BC06-6413905ED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88557" y="2068607"/>
              <a:ext cx="4217655" cy="189794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36F0D22F-2CD1-4D26-BD09-3FD316679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3394946" y="4079348"/>
              <a:ext cx="769725" cy="17105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AEF0A28-A0EF-4588-9616-03E85D9F8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9120" y="4079348"/>
              <a:ext cx="2396572" cy="1797429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68DE23B-D36E-4DF9-9A37-C9A06185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67485" y="4079347"/>
              <a:ext cx="3801111" cy="171050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7AAB1EF-A085-4104-9F43-B75DB4D00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167836" y="4079347"/>
              <a:ext cx="766432" cy="1703182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C4314548-7DE8-471C-9FB5-DE2367B71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033508" y="4079347"/>
              <a:ext cx="766432" cy="1703183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DB9BCAF-3F96-4E8F-84DD-D4A35D63DA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19836"/>
            <a:stretch/>
          </p:blipFill>
          <p:spPr>
            <a:xfrm>
              <a:off x="9899180" y="4086665"/>
              <a:ext cx="956073" cy="1703182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3D1059EB-A151-4D0F-AB91-407F7F469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994326" y="4086665"/>
              <a:ext cx="763139" cy="1695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5857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862" y="740286"/>
            <a:ext cx="4820388" cy="839133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es-CL" sz="60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VIALIDAD</a:t>
            </a: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id="{119F1D15-3525-4A6D-9FEE-2AB50341BCCD}"/>
              </a:ext>
            </a:extLst>
          </p:cNvPr>
          <p:cNvSpPr/>
          <p:nvPr/>
        </p:nvSpPr>
        <p:spPr>
          <a:xfrm>
            <a:off x="1655560" y="2602283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s-E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A9D12560-ECA3-4178-B10A-2E027A3D146A}"/>
              </a:ext>
            </a:extLst>
          </p:cNvPr>
          <p:cNvSpPr/>
          <p:nvPr/>
        </p:nvSpPr>
        <p:spPr>
          <a:xfrm>
            <a:off x="2422966" y="2602284"/>
            <a:ext cx="1241832" cy="2370793"/>
          </a:xfrm>
          <a:prstGeom prst="chevron">
            <a:avLst>
              <a:gd name="adj" fmla="val 6231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s-E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D249D70-A95C-46B6-BF31-7251B7A9D9DD}"/>
              </a:ext>
            </a:extLst>
          </p:cNvPr>
          <p:cNvSpPr txBox="1"/>
          <p:nvPr/>
        </p:nvSpPr>
        <p:spPr>
          <a:xfrm>
            <a:off x="3518307" y="2225713"/>
            <a:ext cx="8016468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spcAft>
                <a:spcPts val="600"/>
              </a:spcAft>
            </a:pPr>
            <a:r>
              <a:rPr lang="es-ES" sz="2400" b="1" i="1" noProof="0" dirty="0">
                <a:solidFill>
                  <a:sysClr val="windowText" lastClr="000000"/>
                </a:solidFill>
                <a:latin typeface="Montserrat" pitchFamily="2" charset="0"/>
              </a:rPr>
              <a:t>OBJETIVO </a:t>
            </a:r>
          </a:p>
          <a:p>
            <a:pPr lvl="1" algn="just" rtl="0">
              <a:spcAft>
                <a:spcPct val="15000"/>
              </a:spcAft>
            </a:pPr>
            <a:r>
              <a:rPr lang="es-CL" sz="2400" i="1" dirty="0">
                <a:solidFill>
                  <a:sysClr val="windowText" lastClr="000000"/>
                </a:solidFill>
                <a:latin typeface="Montserrat" pitchFamily="2" charset="0"/>
              </a:rPr>
              <a:t>Promover la equidad territorial mejorando el acceso y calidad de los equipamientos y servicios básicos, garantizando una movilidad y conectividad eficiente y segura con énfasis en el sector productivo de la parroquia.</a:t>
            </a:r>
            <a:endParaRPr lang="es-ES" sz="2400" i="1" noProof="0" dirty="0">
              <a:solidFill>
                <a:sysClr val="windowText" lastClr="00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8455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9043" y="1574157"/>
            <a:ext cx="10058400" cy="31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43597106"/>
              </p:ext>
            </p:extLst>
          </p:nvPr>
        </p:nvGraphicFramePr>
        <p:xfrm>
          <a:off x="85743" y="263236"/>
          <a:ext cx="11773748" cy="7306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1919193" y="5102163"/>
            <a:ext cx="83536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400" b="1" i="0" noProof="0" dirty="0">
                <a:latin typeface="Montserrat SemiBold" pitchFamily="2" charset="0"/>
              </a:rPr>
              <a:t>PROYECTO:</a:t>
            </a:r>
          </a:p>
          <a:p>
            <a:pPr lvl="0" algn="ctr"/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Montserrat SemiBold" pitchFamily="2" charset="0"/>
              </a:rPr>
              <a:t>11.Proyecto Mantenimiento Vial Delegado</a:t>
            </a:r>
            <a:endParaRPr lang="es-CL" sz="2400" b="1" i="0" noProof="0" dirty="0">
              <a:solidFill>
                <a:schemeClr val="accent1">
                  <a:lumMod val="75000"/>
                </a:schemeClr>
              </a:solidFill>
              <a:latin typeface="Montserrat SemiBold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7991486" y="1557639"/>
            <a:ext cx="35452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Montserrat SemiBold" pitchFamily="2" charset="0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Montserrat SemiBold" pitchFamily="2" charset="0"/>
              </a:rPr>
              <a:t>2,400.73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 SemiBold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Montserrat SemiBold" pitchFamily="2" charset="0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 SemiBold" pitchFamily="2" charset="0"/>
              </a:rPr>
              <a:t>1,200.00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Montserrat SemiBold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 SemiBold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Montserrat SemiBold" pitchFamily="2" charset="0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Montserrat SemiBold" pitchFamily="2" charset="0"/>
              </a:rPr>
              <a:t>1,200.00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0493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17037" y="1539551"/>
            <a:ext cx="10515600" cy="718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Rectángulo 9"/>
          <p:cNvSpPr/>
          <p:nvPr/>
        </p:nvSpPr>
        <p:spPr>
          <a:xfrm>
            <a:off x="1143000" y="1412421"/>
            <a:ext cx="10303329" cy="971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6886712" y="678977"/>
            <a:ext cx="46038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2400" b="1" i="0" noProof="0" dirty="0">
                <a:latin typeface="Montserrat SemiBold" pitchFamily="2" charset="0"/>
              </a:rPr>
              <a:t>MANTENIMIENTO VIAL</a:t>
            </a:r>
            <a:endParaRPr lang="es-EC" sz="2400" b="1" dirty="0">
              <a:latin typeface="Montserrat SemiBold" pitchFamily="2" charset="0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CFB7FFCD-9BF9-4EC2-8CA1-D08B64C8F686}"/>
              </a:ext>
            </a:extLst>
          </p:cNvPr>
          <p:cNvGrpSpPr/>
          <p:nvPr/>
        </p:nvGrpSpPr>
        <p:grpSpPr>
          <a:xfrm>
            <a:off x="401793" y="564445"/>
            <a:ext cx="11130844" cy="5441244"/>
            <a:chOff x="287108" y="314762"/>
            <a:chExt cx="11419470" cy="5690330"/>
          </a:xfrm>
        </p:grpSpPr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74D82A0B-D6D2-4023-A5DA-416EE9685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2749" y="314762"/>
              <a:ext cx="2098887" cy="2798516"/>
            </a:xfrm>
            <a:prstGeom prst="rect">
              <a:avLst/>
            </a:prstGeom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09721A7E-0E8D-4044-AEFD-3628CD89F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7108" y="314762"/>
              <a:ext cx="2098887" cy="2798516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17EA1D06-E110-4D65-8F07-A2748420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8390" y="325932"/>
              <a:ext cx="2098887" cy="2798517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9473EFFB-6B22-4E96-A895-072E4329E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9432" y="1115914"/>
              <a:ext cx="4444759" cy="1997364"/>
            </a:xfrm>
            <a:prstGeom prst="rect">
              <a:avLst/>
            </a:prstGeom>
          </p:spPr>
        </p:pic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08203C23-623A-4459-9094-6EE59493E6CC}"/>
                </a:ext>
              </a:extLst>
            </p:cNvPr>
            <p:cNvGrpSpPr/>
            <p:nvPr/>
          </p:nvGrpSpPr>
          <p:grpSpPr>
            <a:xfrm>
              <a:off x="287108" y="3421741"/>
              <a:ext cx="11419470" cy="2583351"/>
              <a:chOff x="-3794958" y="2377307"/>
              <a:chExt cx="15352718" cy="3473143"/>
            </a:xfrm>
          </p:grpSpPr>
          <p:pic>
            <p:nvPicPr>
              <p:cNvPr id="30" name="Imagen 29">
                <a:extLst>
                  <a:ext uri="{FF2B5EF4-FFF2-40B4-BE49-F238E27FC236}">
                    <a16:creationId xmlns:a16="http://schemas.microsoft.com/office/drawing/2014/main" id="{E2ED509C-4C82-4FE4-874D-52D9168154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9097" y="2410624"/>
                <a:ext cx="3381507" cy="3381507"/>
              </a:xfrm>
              <a:prstGeom prst="rect">
                <a:avLst/>
              </a:prstGeom>
            </p:spPr>
          </p:pic>
          <p:pic>
            <p:nvPicPr>
              <p:cNvPr id="31" name="Imagen 30">
                <a:extLst>
                  <a:ext uri="{FF2B5EF4-FFF2-40B4-BE49-F238E27FC236}">
                    <a16:creationId xmlns:a16="http://schemas.microsoft.com/office/drawing/2014/main" id="{D77D16BE-C219-44BB-B1E7-3F4A542698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-1206" t="11710" r="1206" b="15146"/>
              <a:stretch/>
            </p:blipFill>
            <p:spPr>
              <a:xfrm>
                <a:off x="9309672" y="2377307"/>
                <a:ext cx="2248088" cy="3473143"/>
              </a:xfrm>
              <a:prstGeom prst="rect">
                <a:avLst/>
              </a:prstGeom>
            </p:spPr>
          </p:pic>
          <p:pic>
            <p:nvPicPr>
              <p:cNvPr id="32" name="Imagen 31">
                <a:extLst>
                  <a:ext uri="{FF2B5EF4-FFF2-40B4-BE49-F238E27FC236}">
                    <a16:creationId xmlns:a16="http://schemas.microsoft.com/office/drawing/2014/main" id="{C5C552E2-EBEC-4201-A1B6-95A3C38095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93845" y="2410624"/>
                <a:ext cx="3356184" cy="3356184"/>
              </a:xfrm>
              <a:prstGeom prst="rect">
                <a:avLst/>
              </a:prstGeom>
            </p:spPr>
          </p:pic>
          <p:pic>
            <p:nvPicPr>
              <p:cNvPr id="33" name="Imagen 32">
                <a:extLst>
                  <a:ext uri="{FF2B5EF4-FFF2-40B4-BE49-F238E27FC236}">
                    <a16:creationId xmlns:a16="http://schemas.microsoft.com/office/drawing/2014/main" id="{0D589BDB-C557-4796-999D-CB4497ED3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3794958" y="2410624"/>
                <a:ext cx="3347028" cy="3347028"/>
              </a:xfrm>
              <a:prstGeom prst="rect">
                <a:avLst/>
              </a:prstGeom>
            </p:spPr>
          </p:pic>
          <p:pic>
            <p:nvPicPr>
              <p:cNvPr id="34" name="Imagen 33">
                <a:extLst>
                  <a:ext uri="{FF2B5EF4-FFF2-40B4-BE49-F238E27FC236}">
                    <a16:creationId xmlns:a16="http://schemas.microsoft.com/office/drawing/2014/main" id="{233F7A60-DA84-42E9-A41C-290789212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291176" y="2389566"/>
                <a:ext cx="2551924" cy="340256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348971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9043" y="1574157"/>
            <a:ext cx="10058400" cy="31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0838378"/>
              </p:ext>
            </p:extLst>
          </p:nvPr>
        </p:nvGraphicFramePr>
        <p:xfrm>
          <a:off x="431800" y="98559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1724709" y="5131443"/>
            <a:ext cx="89470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400" b="1" i="0" noProof="0" dirty="0">
                <a:latin typeface="Montserrat" pitchFamily="2" charset="0"/>
              </a:rPr>
              <a:t>PROYECTO:</a:t>
            </a:r>
          </a:p>
          <a:p>
            <a:pPr lvl="0" algn="ctr"/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12.Proyecto Mantenimiento Vial Doble Tratamiento</a:t>
            </a:r>
            <a:endParaRPr lang="es-CL" sz="2400" b="1" i="0" noProof="0" dirty="0">
              <a:solidFill>
                <a:schemeClr val="accent1">
                  <a:lumMod val="75000"/>
                </a:schemeClr>
              </a:solidFill>
              <a:latin typeface="Montserrat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8575643" y="1886673"/>
            <a:ext cx="29826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Montserrat" pitchFamily="2" charset="0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Montserrat" pitchFamily="2" charset="0"/>
              </a:rPr>
              <a:t>85,998.77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Montserrat" pitchFamily="2" charset="0"/>
              </a:rPr>
              <a:t>12,760.00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Montserrat" pitchFamily="2" charset="0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Montserrat" pitchFamily="2" charset="0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Montserrat" pitchFamily="2" charset="0"/>
              </a:rPr>
              <a:t>12,760.00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Montserrat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25717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D8DF7E00-5C0E-4D69-B442-BA936FD42546}"/>
              </a:ext>
            </a:extLst>
          </p:cNvPr>
          <p:cNvSpPr txBox="1"/>
          <p:nvPr/>
        </p:nvSpPr>
        <p:spPr>
          <a:xfrm>
            <a:off x="111380" y="2939225"/>
            <a:ext cx="3934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CONSULTORIA – </a:t>
            </a:r>
          </a:p>
          <a:p>
            <a:pPr algn="ctr"/>
            <a:r>
              <a:rPr lang="es-CL" sz="1800" i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VIAL</a:t>
            </a:r>
            <a:r>
              <a:rPr lang="es-C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 VIAS CENTRICAS Y RURALES DE LA PARROQUIA</a:t>
            </a:r>
            <a:endParaRPr lang="es-EC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0DB24E06-E004-4BB2-BD9C-3C77E805B634}"/>
              </a:ext>
            </a:extLst>
          </p:cNvPr>
          <p:cNvGrpSpPr/>
          <p:nvPr/>
        </p:nvGrpSpPr>
        <p:grpSpPr>
          <a:xfrm>
            <a:off x="4159045" y="143888"/>
            <a:ext cx="7808070" cy="5794427"/>
            <a:chOff x="5043583" y="497849"/>
            <a:chExt cx="6864538" cy="5094225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3583" y="497849"/>
              <a:ext cx="3272954" cy="2457547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4120" y="497849"/>
              <a:ext cx="3274001" cy="2457547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4120" y="3133741"/>
              <a:ext cx="3274001" cy="2458333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3583" y="3134527"/>
              <a:ext cx="3272954" cy="2457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33602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9043" y="1574157"/>
            <a:ext cx="10058400" cy="31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Marcador de posición de contenido 8" descr="Esquema">
            <a:extLst>
              <a:ext uri="{FF2B5EF4-FFF2-40B4-BE49-F238E27FC236}">
                <a16:creationId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07439986"/>
              </p:ext>
            </p:extLst>
          </p:nvPr>
        </p:nvGraphicFramePr>
        <p:xfrm>
          <a:off x="215900" y="403358"/>
          <a:ext cx="11760200" cy="785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ED81E-621D-4262-8BD0-8018CA032B94}"/>
              </a:ext>
            </a:extLst>
          </p:cNvPr>
          <p:cNvSpPr txBox="1"/>
          <p:nvPr/>
        </p:nvSpPr>
        <p:spPr>
          <a:xfrm>
            <a:off x="2499586" y="5083501"/>
            <a:ext cx="74423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CL" sz="2400" b="1" i="0" noProof="0" dirty="0">
                <a:latin typeface="Montserrat" pitchFamily="2" charset="0"/>
              </a:rPr>
              <a:t>PROYECTO:</a:t>
            </a:r>
          </a:p>
          <a:p>
            <a:pPr lvl="0" algn="ctr"/>
            <a:r>
              <a:rPr lang="es-MX" sz="24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13. Proyecto Mantenimiento Vial Rutinario</a:t>
            </a:r>
            <a:endParaRPr lang="es-CL" sz="2400" b="1" i="0" noProof="0" dirty="0">
              <a:solidFill>
                <a:schemeClr val="accent1">
                  <a:lumMod val="75000"/>
                </a:schemeClr>
              </a:solidFill>
              <a:latin typeface="Montserrat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6F0767-970D-4A48-94A0-F3DF5C51EA76}"/>
              </a:ext>
            </a:extLst>
          </p:cNvPr>
          <p:cNvSpPr txBox="1"/>
          <p:nvPr/>
        </p:nvSpPr>
        <p:spPr>
          <a:xfrm>
            <a:off x="8367825" y="2048256"/>
            <a:ext cx="298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C. FINAL: 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11,034.45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2000" b="1" u="sng" dirty="0">
              <a:solidFill>
                <a:srgbClr val="1A2E40">
                  <a:lumMod val="90000"/>
                  <a:lumOff val="10000"/>
                </a:srgbClr>
              </a:solidFill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DEVENGADO: </a:t>
            </a:r>
            <a:r>
              <a:rPr lang="es-EC" sz="2000" b="1" u="sng" dirty="0">
                <a:solidFill>
                  <a:srgbClr val="FF0000"/>
                </a:solidFill>
                <a:highlight>
                  <a:srgbClr val="FDFBF5"/>
                </a:highlight>
                <a:latin typeface="Franklin Gothic Book" panose="020B0503020102020204"/>
              </a:rPr>
              <a:t>7,500.00</a:t>
            </a:r>
            <a:endParaRPr lang="es-EC" sz="2000" b="1" dirty="0">
              <a:solidFill>
                <a:srgbClr val="FF0000"/>
              </a:solidFill>
              <a:highlight>
                <a:srgbClr val="FDFBF5"/>
              </a:highlight>
              <a:latin typeface="Franklin Gothic Book" panose="020B0503020102020204"/>
            </a:endParaRPr>
          </a:p>
          <a:p>
            <a:pPr algn="ctr" defTabSz="914400"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  <a:p>
            <a:pPr algn="ctr" defTabSz="914400">
              <a:defRPr/>
            </a:pPr>
            <a:r>
              <a:rPr lang="es-EC" sz="2000" b="1" dirty="0">
                <a:highlight>
                  <a:srgbClr val="FDFBF5"/>
                </a:highlight>
                <a:latin typeface="Franklin Gothic Book" panose="020B0503020102020204"/>
              </a:rPr>
              <a:t>PAGADO: </a:t>
            </a:r>
            <a:r>
              <a:rPr lang="es-EC" sz="2000" b="1" u="sng" dirty="0">
                <a:highlight>
                  <a:srgbClr val="FDFBF5"/>
                </a:highlight>
                <a:latin typeface="Franklin Gothic Book" panose="020B0503020102020204"/>
              </a:rPr>
              <a:t>7,500.00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000" b="1" dirty="0">
                <a:solidFill>
                  <a:srgbClr val="1A2E40">
                    <a:lumMod val="90000"/>
                    <a:lumOff val="10000"/>
                  </a:srgbClr>
                </a:solidFill>
                <a:latin typeface="Franklin Gothic Book" panose="020B05030201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82347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AFF544ED-105A-420C-9A49-D91EC76F2E4B}"/>
              </a:ext>
            </a:extLst>
          </p:cNvPr>
          <p:cNvGrpSpPr/>
          <p:nvPr/>
        </p:nvGrpSpPr>
        <p:grpSpPr>
          <a:xfrm>
            <a:off x="354255" y="1549543"/>
            <a:ext cx="11157112" cy="4289196"/>
            <a:chOff x="330554" y="891336"/>
            <a:chExt cx="11913246" cy="4579881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852C56C6-7A2E-4846-881B-22C546714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1321" y="891337"/>
              <a:ext cx="1597526" cy="2351273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EC8786C-1370-4CFB-9BAA-C7CACA3A1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1821" y="3428365"/>
              <a:ext cx="3177489" cy="1972021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9C21FD8-F79F-42C8-A4D2-34C5B50BD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3207" y="905130"/>
              <a:ext cx="2131071" cy="2351273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58CD134-EEAB-47CC-A3AD-3F17D4790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0392" y="3387799"/>
              <a:ext cx="1873408" cy="2066987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0FBF0D1-9121-4E89-810D-25727B9D0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38773" y="891336"/>
              <a:ext cx="2131071" cy="2351273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6486183-82B7-4047-A3F8-413881935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73478" y="891336"/>
              <a:ext cx="2131071" cy="235127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AA776C47-D072-4EB0-9564-15D4F6164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8939" y="891337"/>
              <a:ext cx="2131071" cy="235127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BD73829-4EB1-4E77-86CA-D82D242F1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0554" y="3442201"/>
              <a:ext cx="3155193" cy="1958185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D3E710A-AAA1-4FD1-BAD3-F228ED9AE2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22926" b="27890"/>
            <a:stretch/>
          </p:blipFill>
          <p:spPr>
            <a:xfrm>
              <a:off x="6878536" y="3406820"/>
              <a:ext cx="1843693" cy="201511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130FC01-7ECC-43D6-A8FD-921B394166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23571" b="15251"/>
            <a:stretch/>
          </p:blipFill>
          <p:spPr>
            <a:xfrm>
              <a:off x="8774029" y="3371369"/>
              <a:ext cx="1544563" cy="2099848"/>
            </a:xfrm>
            <a:prstGeom prst="rect">
              <a:avLst/>
            </a:prstGeom>
          </p:spPr>
        </p:pic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9673D1-513C-418A-B6EF-0CCCF470AE3F}"/>
              </a:ext>
            </a:extLst>
          </p:cNvPr>
          <p:cNvSpPr txBox="1"/>
          <p:nvPr/>
        </p:nvSpPr>
        <p:spPr>
          <a:xfrm>
            <a:off x="1319771" y="892323"/>
            <a:ext cx="10588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RECINTOS EL CISNE, BELLAVISTA Y NUBE DE CRUZPAMBA 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393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07CD76B8-4F20-4A2F-B78E-B1DCD873317C}"/>
              </a:ext>
            </a:extLst>
          </p:cNvPr>
          <p:cNvGrpSpPr/>
          <p:nvPr/>
        </p:nvGrpSpPr>
        <p:grpSpPr>
          <a:xfrm>
            <a:off x="1125956" y="1037613"/>
            <a:ext cx="9940088" cy="5207842"/>
            <a:chOff x="580674" y="346625"/>
            <a:chExt cx="11193937" cy="5864763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D361337B-3BDE-4CED-BB9B-624CAC7786B9}"/>
                </a:ext>
              </a:extLst>
            </p:cNvPr>
            <p:cNvGrpSpPr/>
            <p:nvPr/>
          </p:nvGrpSpPr>
          <p:grpSpPr>
            <a:xfrm>
              <a:off x="580674" y="346625"/>
              <a:ext cx="11193937" cy="5864763"/>
              <a:chOff x="-1031035" y="-130170"/>
              <a:chExt cx="13952185" cy="7483891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725F4F59-311F-40CF-8EC7-DF03C12C43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322508" y="2459226"/>
                <a:ext cx="3598642" cy="2698982"/>
              </a:xfrm>
              <a:prstGeom prst="rect">
                <a:avLst/>
              </a:prstGeom>
            </p:spPr>
          </p:pic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id="{DC536706-9006-418E-AEFA-E721965DAF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31035" y="5265537"/>
                <a:ext cx="2746535" cy="2059901"/>
              </a:xfrm>
              <a:prstGeom prst="rect">
                <a:avLst/>
              </a:prstGeom>
            </p:spPr>
          </p:pic>
          <p:pic>
            <p:nvPicPr>
              <p:cNvPr id="4" name="Imagen 3">
                <a:extLst>
                  <a:ext uri="{FF2B5EF4-FFF2-40B4-BE49-F238E27FC236}">
                    <a16:creationId xmlns:a16="http://schemas.microsoft.com/office/drawing/2014/main" id="{E0F4460E-2E67-472F-8EE2-4E2691D5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16901" y="-130170"/>
                <a:ext cx="1903738" cy="2538318"/>
              </a:xfrm>
              <a:prstGeom prst="rect">
                <a:avLst/>
              </a:prstGeom>
            </p:spPr>
          </p:pic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B7061748-6B9E-4CA9-A3F2-1D92943CD2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33661"/>
              <a:stretch/>
            </p:blipFill>
            <p:spPr>
              <a:xfrm>
                <a:off x="3581923" y="-95123"/>
                <a:ext cx="1674297" cy="2468224"/>
              </a:xfrm>
              <a:prstGeom prst="rect">
                <a:avLst/>
              </a:prstGeom>
            </p:spPr>
          </p:pic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1FBD745F-838B-407D-83DF-4A1DAF6660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57830" y="5296282"/>
                <a:ext cx="2743252" cy="2057439"/>
              </a:xfrm>
              <a:prstGeom prst="rect">
                <a:avLst/>
              </a:prstGeom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85F5C20B-5147-4579-A20C-40163C3642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0314" y="0"/>
                <a:ext cx="5150836" cy="2314657"/>
              </a:xfrm>
              <a:prstGeom prst="rect">
                <a:avLst/>
              </a:prstGeom>
            </p:spPr>
          </p:pic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EDF3E4FC-C501-400B-B643-3AC453196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031035" y="-123491"/>
                <a:ext cx="2340473" cy="5201051"/>
              </a:xfrm>
              <a:prstGeom prst="rect">
                <a:avLst/>
              </a:prstGeom>
            </p:spPr>
          </p:pic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1BC390F1-1901-43C2-B44D-A51668869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7125" y="5265537"/>
                <a:ext cx="2699080" cy="2024309"/>
              </a:xfrm>
              <a:prstGeom prst="rect">
                <a:avLst/>
              </a:prstGeom>
            </p:spPr>
          </p:pic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57582C56-2B11-4E1D-B9E0-4FDC0037D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16806" y="2491947"/>
                <a:ext cx="1975156" cy="2633540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3224F108-E41E-4660-8E3E-F6FEE294A6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36885" y="2511175"/>
                <a:ext cx="1980215" cy="2640286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FAB37C04-6A34-45FD-B0C1-CA5988AB3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71769" y="2517922"/>
                <a:ext cx="1975155" cy="2633539"/>
              </a:xfrm>
              <a:prstGeom prst="rect">
                <a:avLst/>
              </a:prstGeom>
            </p:spPr>
          </p:pic>
          <p:pic>
            <p:nvPicPr>
              <p:cNvPr id="21" name="Imagen 20">
                <a:extLst>
                  <a:ext uri="{FF2B5EF4-FFF2-40B4-BE49-F238E27FC236}">
                    <a16:creationId xmlns:a16="http://schemas.microsoft.com/office/drawing/2014/main" id="{D90A9B4D-F3D7-4ADE-8070-4B06EE0E2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47607" y="2502549"/>
                <a:ext cx="1481366" cy="2633540"/>
              </a:xfrm>
              <a:prstGeom prst="rect">
                <a:avLst/>
              </a:prstGeom>
            </p:spPr>
          </p:pic>
          <p:pic>
            <p:nvPicPr>
              <p:cNvPr id="26" name="Imagen 25">
                <a:extLst>
                  <a:ext uri="{FF2B5EF4-FFF2-40B4-BE49-F238E27FC236}">
                    <a16:creationId xmlns:a16="http://schemas.microsoft.com/office/drawing/2014/main" id="{A699ED18-8F87-4033-8042-7476FF3BF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08377" y="-95123"/>
                <a:ext cx="2409780" cy="2409780"/>
              </a:xfrm>
              <a:prstGeom prst="rect">
                <a:avLst/>
              </a:prstGeom>
            </p:spPr>
          </p:pic>
          <p:pic>
            <p:nvPicPr>
              <p:cNvPr id="27" name="Imagen 26">
                <a:extLst>
                  <a:ext uri="{FF2B5EF4-FFF2-40B4-BE49-F238E27FC236}">
                    <a16:creationId xmlns:a16="http://schemas.microsoft.com/office/drawing/2014/main" id="{CEBBB923-9449-4492-B93C-43C4581247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20801" y="5296282"/>
                <a:ext cx="2057439" cy="2057439"/>
              </a:xfrm>
              <a:prstGeom prst="rect">
                <a:avLst/>
              </a:prstGeom>
            </p:spPr>
          </p:pic>
        </p:grp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03CB238-008B-4096-A312-010E566F1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88622" y="4574979"/>
              <a:ext cx="1227307" cy="1636409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14DE3E9C-5DFA-4FE9-BE8E-AD679DB30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511980" y="4574979"/>
              <a:ext cx="1210684" cy="1614245"/>
            </a:xfrm>
            <a:prstGeom prst="rect">
              <a:avLst/>
            </a:prstGeom>
          </p:spPr>
        </p:pic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EDDA4D-1E8F-4B8C-93B0-DB73E9DA3295}"/>
              </a:ext>
            </a:extLst>
          </p:cNvPr>
          <p:cNvSpPr txBox="1"/>
          <p:nvPr/>
        </p:nvSpPr>
        <p:spPr>
          <a:xfrm>
            <a:off x="2666344" y="443844"/>
            <a:ext cx="6712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EN LAS VIAS URBANAS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1769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AF5420-0463-478B-9E41-EDC6E852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108" y="493059"/>
            <a:ext cx="9249783" cy="1039906"/>
          </a:xfrm>
        </p:spPr>
        <p:txBody>
          <a:bodyPr>
            <a:normAutofit/>
          </a:bodyPr>
          <a:lstStyle/>
          <a:p>
            <a:pPr algn="ctr"/>
            <a:r>
              <a:rPr lang="es-MX" sz="28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MURO DE CONTENCIÓN, MANTENIMIENTO VIAL  Y COLOCACIÓN DE TUBERIA SECTOR CONZHO </a:t>
            </a:r>
            <a:endParaRPr lang="es-EC" sz="28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53AFB8A-31AB-4978-A097-88C20034ADC9}"/>
              </a:ext>
            </a:extLst>
          </p:cNvPr>
          <p:cNvGrpSpPr/>
          <p:nvPr/>
        </p:nvGrpSpPr>
        <p:grpSpPr>
          <a:xfrm>
            <a:off x="262543" y="2097743"/>
            <a:ext cx="11666913" cy="3008294"/>
            <a:chOff x="130638" y="2440800"/>
            <a:chExt cx="10823188" cy="279074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764E582E-3B6F-49BA-BC93-95ADA62FA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2970" y="2440800"/>
              <a:ext cx="2058997" cy="2745329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7127EB7-5F29-42A3-9A1D-1D00FAA11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5526" y="2440800"/>
              <a:ext cx="2058997" cy="2745329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5592BEA-AA60-4136-B29D-DBB60BCB7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78082" y="2440801"/>
              <a:ext cx="2058997" cy="2745329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0F36969-52A6-46D6-B6D1-03E00EA3A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0638" y="2463506"/>
              <a:ext cx="2058997" cy="2745329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27E0D71-A96F-4392-9376-48E104192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9059" r="21193"/>
            <a:stretch/>
          </p:blipFill>
          <p:spPr>
            <a:xfrm>
              <a:off x="8730578" y="2440800"/>
              <a:ext cx="2223248" cy="2790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12007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>
            <a:extLst>
              <a:ext uri="{FF2B5EF4-FFF2-40B4-BE49-F238E27FC236}">
                <a16:creationId xmlns:a16="http://schemas.microsoft.com/office/drawing/2014/main" id="{31DE502C-3109-4F92-AD85-BC64A53983B0}"/>
              </a:ext>
            </a:extLst>
          </p:cNvPr>
          <p:cNvGrpSpPr/>
          <p:nvPr/>
        </p:nvGrpSpPr>
        <p:grpSpPr>
          <a:xfrm>
            <a:off x="529603" y="382920"/>
            <a:ext cx="10905466" cy="5782988"/>
            <a:chOff x="479269" y="349364"/>
            <a:chExt cx="10905466" cy="5782988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96564EE-BBD1-4195-810D-A3317475C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91961" y="349364"/>
              <a:ext cx="2092774" cy="279036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468F1DD-EA3E-4CB5-B8A1-ADB52B27B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269" y="349367"/>
              <a:ext cx="2092774" cy="279036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F1847EBE-36F5-42F7-B45E-F38997870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269" y="3341987"/>
              <a:ext cx="2092774" cy="279036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4C5C128-1532-49DB-AD91-E179AE88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82442" y="3341986"/>
              <a:ext cx="2092774" cy="279036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20F64E6-980C-4796-856C-B80B9EC74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82442" y="349367"/>
              <a:ext cx="2092774" cy="2790365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0947CEA-8CB5-4B33-A2C9-4973CF128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5615" y="349365"/>
              <a:ext cx="2092774" cy="2790365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81F8905-C6F2-42E8-9DA5-40099530B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88788" y="349364"/>
              <a:ext cx="2092774" cy="2790365"/>
            </a:xfrm>
            <a:prstGeom prst="rect">
              <a:avLst/>
            </a:prstGeom>
          </p:spPr>
        </p:pic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64F89C4-9783-4446-858F-903DE7D1516E}"/>
              </a:ext>
            </a:extLst>
          </p:cNvPr>
          <p:cNvSpPr txBox="1"/>
          <p:nvPr/>
        </p:nvSpPr>
        <p:spPr>
          <a:xfrm>
            <a:off x="5511566" y="4194495"/>
            <a:ext cx="5796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MANTENIMIENTO VIAL EN EL SECTOR CHORRO DE LA COMUNA</a:t>
            </a: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13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AE329-D7F0-498A-982F-5FBE5562C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VÍA PONGOHUAICO GAD –DPM</a:t>
            </a:r>
            <a:br>
              <a:rPr lang="es-MX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</a:br>
            <a:r>
              <a:rPr lang="es-MX" sz="3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GAD MUNICIAPAL DE SAN FERNANDO </a:t>
            </a:r>
            <a:endParaRPr lang="es-EC" sz="36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1BF54B-F4DB-49D7-9665-6A106EDE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519" y="1856492"/>
            <a:ext cx="3092225" cy="412296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1C582BA-3F43-44F4-BE2A-0DB647D2D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1" y="1856492"/>
            <a:ext cx="3164544" cy="4219392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2D51D18B-763D-4082-BA01-2E8E2AE0CA87}"/>
              </a:ext>
            </a:extLst>
          </p:cNvPr>
          <p:cNvGrpSpPr/>
          <p:nvPr/>
        </p:nvGrpSpPr>
        <p:grpSpPr>
          <a:xfrm>
            <a:off x="6596278" y="4395262"/>
            <a:ext cx="5452881" cy="1450757"/>
            <a:chOff x="6739119" y="4224405"/>
            <a:chExt cx="6441592" cy="1534522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27F461F9-E082-487B-8F8A-766E6E09A1A1}"/>
                </a:ext>
              </a:extLst>
            </p:cNvPr>
            <p:cNvGrpSpPr/>
            <p:nvPr/>
          </p:nvGrpSpPr>
          <p:grpSpPr>
            <a:xfrm>
              <a:off x="8020753" y="4224405"/>
              <a:ext cx="3983213" cy="1534522"/>
              <a:chOff x="2690395" y="324839"/>
              <a:chExt cx="5656262" cy="2364684"/>
            </a:xfrm>
          </p:grpSpPr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548C0175-F638-4C03-ADB6-AD3B4E5B4F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0395" y="324839"/>
                <a:ext cx="1755412" cy="2340550"/>
              </a:xfrm>
              <a:prstGeom prst="rect">
                <a:avLst/>
              </a:prstGeom>
            </p:spPr>
          </p:pic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4992CC1D-9FC1-46C5-B911-4C7D12763B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91245" y="348973"/>
                <a:ext cx="1755412" cy="2340550"/>
              </a:xfrm>
              <a:prstGeom prst="rect">
                <a:avLst/>
              </a:prstGeom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B1BEA007-52B0-4430-A7F6-ADC09C325C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6888" y="324839"/>
                <a:ext cx="1755412" cy="2340550"/>
              </a:xfrm>
              <a:prstGeom prst="rect">
                <a:avLst/>
              </a:prstGeom>
            </p:spPr>
          </p:pic>
        </p:grp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F33F0B57-DA2E-4D78-8E10-30DC153EC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39119" y="4224405"/>
              <a:ext cx="1150892" cy="1534522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14BB47BB-501E-4B19-AC79-5992A5E76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96274" y="4244784"/>
              <a:ext cx="1084437" cy="1445915"/>
            </a:xfrm>
            <a:prstGeom prst="rect">
              <a:avLst/>
            </a:prstGeom>
          </p:spPr>
        </p:pic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DEA9F71A-3B6B-4E72-8F90-9295EA0DDF95}"/>
              </a:ext>
            </a:extLst>
          </p:cNvPr>
          <p:cNvGrpSpPr/>
          <p:nvPr/>
        </p:nvGrpSpPr>
        <p:grpSpPr>
          <a:xfrm>
            <a:off x="6649878" y="2751059"/>
            <a:ext cx="5182541" cy="1355882"/>
            <a:chOff x="6512748" y="1071229"/>
            <a:chExt cx="6927006" cy="1988987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38A0B568-722D-4F56-B82B-113DF1EC3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2748" y="1073522"/>
              <a:ext cx="2648928" cy="1986694"/>
            </a:xfrm>
            <a:prstGeom prst="rect">
              <a:avLst/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9B802485-3B3F-4224-9F55-5A1CCBC0B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948138" y="1071229"/>
              <a:ext cx="1491616" cy="1988821"/>
            </a:xfrm>
            <a:prstGeom prst="rect">
              <a:avLst/>
            </a:prstGeom>
          </p:spPr>
        </p:pic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4BB45307-F904-4CD4-8B74-80534A12B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56937" y="1071229"/>
              <a:ext cx="2648928" cy="19889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09747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8E651-905E-457A-93CC-332824F5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VÍA PONGO</a:t>
            </a:r>
            <a:endParaRPr lang="es-EC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SemiBold" pitchFamily="2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E731C8B-608D-42CF-B815-6E33FCA1BB90}"/>
              </a:ext>
            </a:extLst>
          </p:cNvPr>
          <p:cNvGrpSpPr/>
          <p:nvPr/>
        </p:nvGrpSpPr>
        <p:grpSpPr>
          <a:xfrm>
            <a:off x="220566" y="2435578"/>
            <a:ext cx="11466051" cy="3141133"/>
            <a:chOff x="965634" y="2761369"/>
            <a:chExt cx="10260732" cy="281093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5E3C38B0-7966-474F-B793-AF233F141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1189" y="2775125"/>
              <a:ext cx="2097884" cy="2797179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0D9A39D-A2DC-43C5-8221-49EF91D6D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8230" y="2761369"/>
              <a:ext cx="2072322" cy="2763096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59E4835-47CA-4808-A90D-5FFC63ADF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634" y="2790337"/>
              <a:ext cx="2051959" cy="273594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3387089-F3E8-4792-822D-315DE1ED6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42238" y="2809208"/>
              <a:ext cx="3684128" cy="27630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0159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87682-14E6-478D-9035-A24DB1E0F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9356" y="4337340"/>
            <a:ext cx="5593288" cy="169374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ES" sz="96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SemiBold" pitchFamily="2" charset="0"/>
              </a:rPr>
              <a:t>GRACIAS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6CBA160-2E3E-4AB9-BC99-57A0012E7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554" y="2969930"/>
            <a:ext cx="3728205" cy="9181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E7A0E9-ED41-4EE6-B3A0-CE91C5C59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244" y="1815594"/>
            <a:ext cx="3728205" cy="230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1361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EB91C6B-35C6-4A83-BC9D-14B5BF12EC62}">
  <we:reference id="wa104178141" version="4.3.3.0" store="es-ES" storeType="OMEX"/>
  <we:alternateReferences>
    <we:reference id="WA104178141" version="4.3.3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B9E78-595F-41AA-B8FF-1657B24A64F3}">
  <ds:schemaRefs>
    <ds:schemaRef ds:uri="http://schemas.microsoft.com/office/2006/metadata/properties"/>
    <ds:schemaRef ds:uri="http://www.w3.org/XML/1998/namespace"/>
    <ds:schemaRef ds:uri="16c05727-aa75-4e4a-9b5f-8a80a1165891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12687</TotalTime>
  <Words>1321</Words>
  <Application>Microsoft Office PowerPoint</Application>
  <PresentationFormat>Panorámica</PresentationFormat>
  <Paragraphs>329</Paragraphs>
  <Slides>75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9" baseType="lpstr">
      <vt:lpstr>Microsoft YaHei</vt:lpstr>
      <vt:lpstr>Arial</vt:lpstr>
      <vt:lpstr>Calibri</vt:lpstr>
      <vt:lpstr>Calibri Light</vt:lpstr>
      <vt:lpstr>Century Gothic</vt:lpstr>
      <vt:lpstr>Footlight MT Light</vt:lpstr>
      <vt:lpstr>Franklin Gothic Book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Retrospección</vt:lpstr>
      <vt:lpstr>RENDICIÓN DE  CUENTAS 2025</vt:lpstr>
      <vt:lpstr>GAD PARROQUIAL DE CHUMBLÍN</vt:lpstr>
      <vt:lpstr>QUÉ ES LA RENDICIÓN DE CUENTAS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PRESUPUESTO 2025 </vt:lpstr>
      <vt:lpstr>GASTOS CORRIENTES:  EJECUTADOS EN EL AÑO 2025</vt:lpstr>
      <vt:lpstr>GASTOS DE SERVICIOS BÁSICOS DEL GAD PARROQUIAL </vt:lpstr>
      <vt:lpstr>TRANSFERENCIAS Y DONACIONES CORRIENTES</vt:lpstr>
      <vt:lpstr>GAD PARROQUIAL Y OTRAS INSTITUCIONES </vt:lpstr>
      <vt:lpstr>PROGRAMAS Y PROYECTOS REALIZADOS EN EL AÑO 2025</vt:lpstr>
      <vt:lpstr>AMBIENTAL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SOCIOCULTURAL </vt:lpstr>
      <vt:lpstr>Presentación de PowerPoint</vt:lpstr>
      <vt:lpstr>Presentación de PowerPoint</vt:lpstr>
      <vt:lpstr>COLONIA VACACIONAL –DIA DE LA MADRE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ECONÓMICO PRODUCTIVO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ENTREGA DE POLLOS Y CUYES</vt:lpstr>
      <vt:lpstr>Presentación de PowerPoint</vt:lpstr>
      <vt:lpstr>Presentación de PowerPoint</vt:lpstr>
      <vt:lpstr>ASENTAMIENTOS HUMANOS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MANTENIMIENTO ÁREAS VERDES Y MEJORAMIENTO DEL SISTEMA DE ILUMINACIÓN </vt:lpstr>
      <vt:lpstr>Presentación de PowerPoint</vt:lpstr>
      <vt:lpstr>Presentación de PowerPoint</vt:lpstr>
      <vt:lpstr>ENTREGA DE TUBERÍA SISTEMAS DE RIEGO  GAD- PREFECTURA DEL AZUAY </vt:lpstr>
      <vt:lpstr>MANTENIMIENTO Y READECUACION DE LAS INSTALACIONES DEL GAD PARROQUIAL DE CHUMBLÍN</vt:lpstr>
      <vt:lpstr>ESTUDIO Y REDISEÑO DEL SISTEMA ELÉCTRICO Y SISTEMA DE AGUA POTABLE DEL SUBCENTRO DE SALUD DE CHUMBLIN.  GAD-DPM</vt:lpstr>
      <vt:lpstr>VIALIDAD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MURO DE CONTENCIÓN, MANTENIMIENTO VIAL  Y COLOCACIÓN DE TUBERIA SECTOR CONZHO </vt:lpstr>
      <vt:lpstr>Presentación de PowerPoint</vt:lpstr>
      <vt:lpstr>VÍA PONGOHUAICO GAD –DPM GAD MUNICIAPAL DE SAN FERNANDO </vt:lpstr>
      <vt:lpstr>VÍA PONGO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2022</dc:title>
  <dc:creator>MAYRA PAZATO DUTAN</dc:creator>
  <cp:lastModifiedBy>GAD Parroquial Chumblin</cp:lastModifiedBy>
  <cp:revision>229</cp:revision>
  <dcterms:created xsi:type="dcterms:W3CDTF">2023-03-31T15:37:02Z</dcterms:created>
  <dcterms:modified xsi:type="dcterms:W3CDTF">2026-05-29T13:02:46Z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